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159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85" r:id="rId61"/>
    <p:sldId id="388" r:id="rId62"/>
    <p:sldId id="386" r:id="rId63"/>
    <p:sldId id="389" r:id="rId64"/>
    <p:sldId id="390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  <p:sldId id="391" r:id="rId117"/>
    <p:sldId id="392" r:id="rId118"/>
    <p:sldId id="393" r:id="rId119"/>
    <p:sldId id="394" r:id="rId120"/>
    <p:sldId id="395" r:id="rId121"/>
    <p:sldId id="396" r:id="rId122"/>
    <p:sldId id="397" r:id="rId123"/>
    <p:sldId id="399" r:id="rId124"/>
    <p:sldId id="398" r:id="rId125"/>
    <p:sldId id="400" r:id="rId126"/>
    <p:sldId id="401" r:id="rId127"/>
    <p:sldId id="404" r:id="rId128"/>
    <p:sldId id="405" r:id="rId129"/>
    <p:sldId id="403" r:id="rId130"/>
    <p:sldId id="407" r:id="rId131"/>
    <p:sldId id="408" r:id="rId132"/>
    <p:sldId id="406" r:id="rId133"/>
    <p:sldId id="360" r:id="rId134"/>
    <p:sldId id="361" r:id="rId135"/>
    <p:sldId id="362" r:id="rId136"/>
    <p:sldId id="363" r:id="rId137"/>
    <p:sldId id="364" r:id="rId138"/>
    <p:sldId id="365" r:id="rId139"/>
    <p:sldId id="366" r:id="rId140"/>
    <p:sldId id="367" r:id="rId141"/>
    <p:sldId id="368" r:id="rId142"/>
    <p:sldId id="369" r:id="rId143"/>
    <p:sldId id="370" r:id="rId144"/>
    <p:sldId id="371" r:id="rId145"/>
    <p:sldId id="372" r:id="rId146"/>
    <p:sldId id="373" r:id="rId147"/>
    <p:sldId id="374" r:id="rId148"/>
    <p:sldId id="375" r:id="rId149"/>
    <p:sldId id="376" r:id="rId150"/>
    <p:sldId id="377" r:id="rId151"/>
    <p:sldId id="378" r:id="rId152"/>
    <p:sldId id="379" r:id="rId153"/>
    <p:sldId id="380" r:id="rId154"/>
    <p:sldId id="381" r:id="rId155"/>
    <p:sldId id="382" r:id="rId156"/>
    <p:sldId id="383" r:id="rId157"/>
    <p:sldId id="384" r:id="rId15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notesMaster" Target="notesMasters/notesMaster1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60" Type="http://schemas.openxmlformats.org/officeDocument/2006/relationships/printerSettings" Target="printerSettings/printerSettings1.bin"/><Relationship Id="rId161" Type="http://schemas.openxmlformats.org/officeDocument/2006/relationships/presProps" Target="presProps.xml"/><Relationship Id="rId162" Type="http://schemas.openxmlformats.org/officeDocument/2006/relationships/viewProps" Target="viewProp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63" Type="http://schemas.openxmlformats.org/officeDocument/2006/relationships/theme" Target="theme/theme1.xml"/><Relationship Id="rId164" Type="http://schemas.openxmlformats.org/officeDocument/2006/relationships/tableStyles" Target="tableStyles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25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25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25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25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6957398-89A6-4940-86EA-E2D558183272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5040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28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528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2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CD6F938-9C50-4B69-864A-CAE3BB6C7E18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7F8E768-502C-4ABB-8EE8-9DF1535A2D5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55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7F8E768-502C-4ABB-8EE8-9DF1535A2D5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56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7F8E768-502C-4ABB-8EE8-9DF1535A2D5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57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7F8E768-502C-4ABB-8EE8-9DF1535A2D5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58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8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C738D2E-653F-4883-9BE5-63747C56EDBF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59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0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10318C06-3F47-4764-8B21-CBB94450898B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80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-Raster data is constructed by surveying or sampling at regular intervals on a grid layout.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e.g. soil sample every 500m, or interpolated (estimated) from contours.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-Usually assigned a colour in GIS. Includes images, aerial photos. 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-You can convert data between the different formats quite easily in the software for different applications</a:t>
            </a:r>
          </a:p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3D5F1B3-56DD-4E71-8DBA-D274A6D26CA7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104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492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use a GIS for an almost infinite range of purposes, including…</a:t>
            </a:r>
          </a:p>
          <a:p>
            <a:pPr marL="216000" indent="-21492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-Location-based queries (e.g. where is the community centre?)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Relationship-based queries (e.g. where is the nearest Well or bore hole?)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 analysis (e.g. what is the shortest route between A and B?)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Trend analysis (e.g. how has land use changed between time A and time B?)</a:t>
            </a: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visualisation (e.g. displaying 3d flood models)</a:t>
            </a:r>
          </a:p>
          <a:p>
            <a:pPr marL="216000" indent="-21492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course will give you experience in using all three levels of using geographic information systems.</a:t>
            </a:r>
          </a:p>
        </p:txBody>
      </p:sp>
      <p:sp>
        <p:nvSpPr>
          <p:cNvPr id="994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7B45352-35FD-4126-AA7F-97E2864F44B8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</a:rPr>
              <a:t>9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Maintains angle but not area.</a:t>
            </a:r>
          </a:p>
        </p:txBody>
      </p:sp>
      <p:sp>
        <p:nvSpPr>
          <p:cNvPr id="996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9754C96-955B-42CF-BD05-E2414AD9161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35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0022895-A15C-4007-A0E2-51B5A583B1FD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41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-Coordinate Systems are derived from projections and are used to give coordinates (numbers) to locations on the Earth’s surface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-Best if your data is all in the same coordinate system (otherwise the coordinates might be slightly different for the same location), but ArcMap can convert between them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-Most common: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-Lat/Long (also WGS 1984) used by most GPS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-BNG (British National Grid) very common in UK data – Ordnance Survey format. 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-Most important – are all your data in the same coordinate system?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-ArcMap can convert, but often if your data appears in the wrong place, it is because there is something wrong with the coordinate system. </a:t>
            </a:r>
          </a:p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http://www.worldatlas.com/webimage/testmaps/latslongs.htm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http://www.ordnancesurvey.co.uk/oswebsite/gps/information/coordinatesystemsinfo/guidetonationalgrid/page13.html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http://www.ordnancesurvey.co.uk/oswebsite/gps/information/coordinatesystemsinfo/guidetonationalgrid/page8.html</a:t>
            </a:r>
          </a:p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0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A195A3E-8CC4-4306-96AB-B772CF851DF9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50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2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F440454-6174-40D1-A398-A79111A4AB04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51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4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5EE82FC2-21B9-4F9A-BB7D-566E5D31BAE9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52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7F8E768-502C-4ABB-8EE8-9DF1535A2D5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53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3760" cy="3084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79320" y="6513840"/>
            <a:ext cx="3961080" cy="34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7F8E768-502C-4ABB-8EE8-9DF1535A2D5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54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10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17" name="Picture 21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Picture 25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8"/>
          <p:cNvPicPr/>
          <p:nvPr/>
        </p:nvPicPr>
        <p:blipFill>
          <a:blip r:embed="rId14"/>
          <a:stretch/>
        </p:blipFill>
        <p:spPr>
          <a:xfrm>
            <a:off x="448200" y="6117480"/>
            <a:ext cx="2568240" cy="590760"/>
          </a:xfrm>
          <a:prstGeom prst="rect">
            <a:avLst/>
          </a:prstGeom>
          <a:ln>
            <a:noFill/>
          </a:ln>
        </p:spPr>
      </p:pic>
      <p:pic>
        <p:nvPicPr>
          <p:cNvPr id="37" name="Picture 3"/>
          <p:cNvPicPr/>
          <p:nvPr/>
        </p:nvPicPr>
        <p:blipFill>
          <a:blip r:embed="rId15"/>
          <a:stretch/>
        </p:blipFill>
        <p:spPr>
          <a:xfrm>
            <a:off x="4546440" y="6122520"/>
            <a:ext cx="4140000" cy="73476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wmf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2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3.png"/><Relationship Id="rId3" Type="http://schemas.openxmlformats.org/officeDocument/2006/relationships/image" Target="../media/image8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4" Type="http://schemas.openxmlformats.org/officeDocument/2006/relationships/image" Target="../media/image88.wmf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6.w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9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1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2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7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://data.cdrc.ac.uk/" TargetMode="Externa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0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4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24.tif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7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://www.alex-singleton.com/r/2014/02/05/2011-census-open-atlas-project-version-tw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4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5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1.png"/><Relationship Id="rId3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1.png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6.png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7.jpe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6.png"/><Relationship Id="rId3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file:///M:\Documents\GI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7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2.png"/><Relationship Id="rId3" Type="http://schemas.openxmlformats.org/officeDocument/2006/relationships/image" Target="../media/image7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7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7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6.gi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6.gi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6.gi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719960" y="2784960"/>
            <a:ext cx="1743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4724280" y="3147480"/>
            <a:ext cx="3872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Department of Geography and Planning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3" name="CustomShape 4"/>
          <p:cNvSpPr/>
          <p:nvPr/>
        </p:nvSpPr>
        <p:spPr>
          <a:xfrm>
            <a:off x="1477080" y="2778120"/>
            <a:ext cx="3224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Thu 3</a:t>
            </a:r>
            <a:r>
              <a:rPr lang="en-GB" sz="1800" b="1" strike="noStrike" spc="-1" baseline="3000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rd</a:t>
            </a: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March, 9:30am – 4pm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6636600" y="2784960"/>
            <a:ext cx="18169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509760" y="1548000"/>
            <a:ext cx="8220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 to using R for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Picture 11"/>
          <p:cNvPicPr/>
          <p:nvPr/>
        </p:nvPicPr>
        <p:blipFill>
          <a:blip r:embed="rId2"/>
          <a:stretch/>
        </p:blipFill>
        <p:spPr>
          <a:xfrm>
            <a:off x="4794120" y="4672440"/>
            <a:ext cx="3825720" cy="888120"/>
          </a:xfrm>
          <a:prstGeom prst="rect">
            <a:avLst/>
          </a:prstGeom>
          <a:ln>
            <a:noFill/>
          </a:ln>
        </p:spPr>
      </p:pic>
      <p:pic>
        <p:nvPicPr>
          <p:cNvPr id="267" name="Picture 12"/>
          <p:cNvPicPr/>
          <p:nvPr/>
        </p:nvPicPr>
        <p:blipFill>
          <a:blip r:embed="rId3"/>
          <a:stretch/>
        </p:blipFill>
        <p:spPr>
          <a:xfrm>
            <a:off x="1149480" y="4518000"/>
            <a:ext cx="2659320" cy="133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GIS?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0" y="6550200"/>
            <a:ext cx="904104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http://www.flickr.com/photos/dsleeter_2000/3097476532 &amp; ESRI Course “Teaching with GIS”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2753280" y="2478960"/>
            <a:ext cx="801360" cy="53712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06" name="Picture 7"/>
          <p:cNvPicPr/>
          <p:nvPr/>
        </p:nvPicPr>
        <p:blipFill>
          <a:blip r:embed="rId2"/>
          <a:stretch/>
        </p:blipFill>
        <p:spPr>
          <a:xfrm>
            <a:off x="1697400" y="1285560"/>
            <a:ext cx="5606640" cy="439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457200" y="1178640"/>
            <a:ext cx="822816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10:00am - 10:25am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10:25am - 11:15am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11:15am - 11:45am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11:45am - 12:30pm – Prac. 1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- 1:15pm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1:15pm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- 3:00pm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4pm/4:30pm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Save your files!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– 11:00am – What is GIS &amp; R?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– 11:30am – </a:t>
            </a:r>
            <a:r>
              <a:rPr lang="en-GB" sz="3000" b="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1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11:30am – 12:00pm – Classification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12:30pm – </a:t>
            </a:r>
            <a:r>
              <a:rPr lang="en-GB" sz="3000" b="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1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1:30pm – Lunch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- 1:45pm – Recap and Making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- 3:00pm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- 3:15pm – Coffee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4pm/4:30pm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0" name="CustomShape 2"/>
          <p:cNvSpPr/>
          <p:nvPr/>
        </p:nvSpPr>
        <p:spPr>
          <a:xfrm>
            <a:off x="457200" y="1178640"/>
            <a:ext cx="822816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10:00am - 10:25am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10:25am - 11:15am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11:15am - 11:45am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11:45am - 12:30pm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- 1:15pm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1:15pm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- 3:00pm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4pm/4:30pm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u="sng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Vector and Raster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3" name="Picture 9"/>
          <p:cNvPicPr/>
          <p:nvPr/>
        </p:nvPicPr>
        <p:blipFill>
          <a:blip r:embed="rId3"/>
          <a:stretch/>
        </p:blipFill>
        <p:spPr>
          <a:xfrm>
            <a:off x="1437120" y="1796040"/>
            <a:ext cx="2672640" cy="4244040"/>
          </a:xfrm>
          <a:prstGeom prst="rect">
            <a:avLst/>
          </a:prstGeom>
          <a:ln w="9360">
            <a:noFill/>
          </a:ln>
        </p:spPr>
      </p:pic>
      <p:pic>
        <p:nvPicPr>
          <p:cNvPr id="694" name="Picture 4"/>
          <p:cNvPicPr/>
          <p:nvPr/>
        </p:nvPicPr>
        <p:blipFill>
          <a:blip r:embed="rId4"/>
          <a:stretch/>
        </p:blipFill>
        <p:spPr>
          <a:xfrm>
            <a:off x="6246720" y="3066840"/>
            <a:ext cx="2283840" cy="2278440"/>
          </a:xfrm>
          <a:prstGeom prst="rect">
            <a:avLst/>
          </a:prstGeom>
          <a:ln w="9360">
            <a:noFill/>
          </a:ln>
        </p:spPr>
      </p:pic>
      <p:sp>
        <p:nvSpPr>
          <p:cNvPr id="695" name="CustomShape 2"/>
          <p:cNvSpPr/>
          <p:nvPr/>
        </p:nvSpPr>
        <p:spPr>
          <a:xfrm>
            <a:off x="683280" y="1272960"/>
            <a:ext cx="3256200" cy="417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2800" tIns="41400" rIns="82800" bIns="41400"/>
          <a:lstStyle/>
          <a:p>
            <a:pPr>
              <a:lnSpc>
                <a:spcPct val="100000"/>
              </a:lnSpc>
            </a:pP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Points, Lines &amp; Polygons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6" name="Picture 2"/>
          <p:cNvPicPr/>
          <p:nvPr/>
        </p:nvPicPr>
        <p:blipFill>
          <a:blip r:embed="rId5"/>
          <a:stretch/>
        </p:blipFill>
        <p:spPr>
          <a:xfrm>
            <a:off x="4898880" y="1860840"/>
            <a:ext cx="2350080" cy="2344680"/>
          </a:xfrm>
          <a:prstGeom prst="rect">
            <a:avLst/>
          </a:prstGeom>
          <a:ln>
            <a:noFill/>
          </a:ln>
        </p:spPr>
      </p:pic>
      <p:sp>
        <p:nvSpPr>
          <p:cNvPr id="697" name="CustomShape 3"/>
          <p:cNvSpPr/>
          <p:nvPr/>
        </p:nvSpPr>
        <p:spPr>
          <a:xfrm>
            <a:off x="5408280" y="1272960"/>
            <a:ext cx="1561680" cy="417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2800" tIns="41400" rIns="82800" bIns="41400"/>
          <a:lstStyle/>
          <a:p>
            <a:pPr>
              <a:lnSpc>
                <a:spcPct val="100000"/>
              </a:lnSpc>
            </a:pP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Grid Based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4"/>
          <p:cNvSpPr/>
          <p:nvPr/>
        </p:nvSpPr>
        <p:spPr>
          <a:xfrm>
            <a:off x="4507200" y="4997160"/>
            <a:ext cx="3720960" cy="1728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Elevation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Temperature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Land cover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Population density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Light reflectance (in the form of satellite or aerial imagery)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5"/>
          <p:cNvSpPr/>
          <p:nvPr/>
        </p:nvSpPr>
        <p:spPr>
          <a:xfrm>
            <a:off x="176040" y="4997160"/>
            <a:ext cx="2229480" cy="1728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/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Road networks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Rivers and lakes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Street addresses or postcodes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Administrative areas/boundaries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0" name="CustomShape 6"/>
          <p:cNvSpPr/>
          <p:nvPr/>
        </p:nvSpPr>
        <p:spPr>
          <a:xfrm>
            <a:off x="1615320" y="368640"/>
            <a:ext cx="1757880" cy="7171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1" name="CustomShape 7"/>
          <p:cNvSpPr/>
          <p:nvPr/>
        </p:nvSpPr>
        <p:spPr>
          <a:xfrm>
            <a:off x="4507200" y="368640"/>
            <a:ext cx="1738080" cy="7171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Structure – Slot Names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Slot Names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slotNames(LSOA)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"data"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"polygons" 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"bbox"  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"proj4string"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Structure – Slot Names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Slot Names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slotNames(LSOA)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"data”  ”polygons”   "bbox"    "proj4string”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</a:t>
            </a: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@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</a:t>
            </a: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@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data</a:t>
            </a: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$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LSOA_CODE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@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$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Try running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</a:t>
            </a: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@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proj4string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RStudio supports projects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Ties together the workspace (data) and script files.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Saves as a .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RProj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file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a project when you start the next section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Scripts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Highlight: click Run or Ctrl-Enter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plot(LSOA,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col = my_colours[findInterval 	(var, breaks, all.inside = 		TRUE)],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axes = FALSE,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border = rgb(0.8,0.8,0.8))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275400" y="274680"/>
            <a:ext cx="859140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GIS – </a:t>
            </a:r>
            <a:r>
              <a:rPr lang="en-GB" sz="36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Geographic Information Systems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457200" y="12488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Almost all human activities and decisions involve an important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geographic component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9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‘</a:t>
            </a: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</a:t>
            </a: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?’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0">
              <a:lnSpc>
                <a:spcPct val="9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Working with geographic information involves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unique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complex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difficult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choices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we need specialized software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organize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access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retrieve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manipulate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synthesize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to the solution of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col 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axes = FALSE,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border 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rgb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(0.8,0.8,0.8)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)</a:t>
            </a:r>
            <a:endParaRPr lang="en-GB" sz="1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61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LSOA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col 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axes = FALSE,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border 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rgb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(0.8,0.8,0.8))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61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plot(LSOA,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=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axes = FALSE,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border 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rgb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(0.8,0.8,0.8))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61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plot(LSOA,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col 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axes = FALSE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border 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rgb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(0.8,0.8,0.8))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61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plot(LSOA,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col 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axes = FALSE,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border =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rgb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(0.8,0.8,0.8)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61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plot(LSOA,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=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axes = FALSE,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border 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rgb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(0.8,0.8,0.8))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61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611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</a:t>
            </a: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68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]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68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68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1"/>
          <p:cNvPicPr/>
          <p:nvPr/>
        </p:nvPicPr>
        <p:blipFill>
          <a:blip r:embed="rId2"/>
          <a:stretch/>
        </p:blipFill>
        <p:spPr>
          <a:xfrm>
            <a:off x="4093200" y="357480"/>
            <a:ext cx="5049360" cy="6113880"/>
          </a:xfrm>
          <a:prstGeom prst="rect">
            <a:avLst/>
          </a:prstGeom>
          <a:ln>
            <a:noFill/>
          </a:ln>
        </p:spPr>
      </p:pic>
      <p:sp>
        <p:nvSpPr>
          <p:cNvPr id="310" name="CustomShape 1"/>
          <p:cNvSpPr/>
          <p:nvPr/>
        </p:nvSpPr>
        <p:spPr>
          <a:xfrm>
            <a:off x="4491720" y="478440"/>
            <a:ext cx="161568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structure – 20 to 24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1" name="Picture 5"/>
          <p:cNvPicPr/>
          <p:nvPr/>
        </p:nvPicPr>
        <p:blipFill>
          <a:blip r:embed="rId3"/>
          <a:srcRect l="11588"/>
          <a:stretch/>
        </p:blipFill>
        <p:spPr>
          <a:xfrm>
            <a:off x="0" y="254520"/>
            <a:ext cx="4482000" cy="641232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192240" y="432360"/>
            <a:ext cx="9525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Married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3146400" y="5400"/>
            <a:ext cx="2139480" cy="455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Census 2011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0" y="6539400"/>
            <a:ext cx="896544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http://www.alex-singleton.com/r/2014/02/05/2011-census-open-atlas-project-version-two/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)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68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32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breaks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32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68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422" y="3750990"/>
            <a:ext cx="87479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 smtClean="0"/>
              <a:t>“If </a:t>
            </a:r>
            <a:r>
              <a:rPr lang="en-GB" sz="2800" i="1" dirty="0"/>
              <a:t>true, the returned indices are coerced into 1,...,N-1, i.e., 0 is mapped to 1 and N to N-1</a:t>
            </a:r>
            <a:r>
              <a:rPr lang="en-GB" sz="2800" i="1" dirty="0" smtClean="0"/>
              <a:t>.”</a:t>
            </a:r>
          </a:p>
          <a:p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390845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col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my_colours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[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findInterval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	(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var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, breaks, 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all.inside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= 		TRUE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)],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422" y="3750990"/>
            <a:ext cx="87479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 smtClean="0"/>
              <a:t>“If </a:t>
            </a:r>
            <a:r>
              <a:rPr lang="en-GB" sz="2800" i="1" dirty="0"/>
              <a:t>true, the returned indices are coerced into 1,...,N-1, i.e., 0 is mapped to 1 and N to N-1</a:t>
            </a:r>
            <a:r>
              <a:rPr lang="en-GB" sz="2800" i="1" dirty="0" smtClean="0"/>
              <a:t>.”</a:t>
            </a:r>
          </a:p>
          <a:p>
            <a:endParaRPr lang="en-GB" sz="2800" i="1" dirty="0"/>
          </a:p>
          <a:p>
            <a:r>
              <a:rPr lang="en-GB" sz="2800" i="1" dirty="0" smtClean="0"/>
              <a:t>the first (0) and last (N) values are moved inside the boundaries of the classification</a:t>
            </a:r>
          </a:p>
          <a:p>
            <a:r>
              <a:rPr lang="en-GB" sz="2800" i="1" dirty="0" smtClean="0"/>
              <a:t>0 moved to within “0 to 1” (0 &gt; 1)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46528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plot(LSOA,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col = my_colours[findInterval 	(var, breaks, all.inside = 		TRUE)],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axes = FALSE,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border = rgb(0.8,0.8,0.8))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38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Making Maps from Census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Same as before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4" name="Picture 1"/>
          <p:cNvPicPr/>
          <p:nvPr/>
        </p:nvPicPr>
        <p:blipFill>
          <a:blip r:embed="rId2"/>
          <a:stretch/>
        </p:blipFill>
        <p:spPr>
          <a:xfrm>
            <a:off x="0" y="2359080"/>
            <a:ext cx="9143280" cy="241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Picture 4"/>
          <p:cNvPicPr/>
          <p:nvPr/>
        </p:nvPicPr>
        <p:blipFill>
          <a:blip r:embed="rId2"/>
          <a:stretch/>
        </p:blipFill>
        <p:spPr>
          <a:xfrm>
            <a:off x="720" y="2319840"/>
            <a:ext cx="9142560" cy="2423160"/>
          </a:xfrm>
          <a:prstGeom prst="rect">
            <a:avLst/>
          </a:prstGeom>
          <a:ln>
            <a:noFill/>
          </a:ln>
        </p:spPr>
      </p:pic>
      <p:sp>
        <p:nvSpPr>
          <p:cNvPr id="71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Making Maps from Census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457200" y="11970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Same as before, … but: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Save as PDF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8" name="Picture 4"/>
          <p:cNvPicPr/>
          <p:nvPr/>
        </p:nvPicPr>
        <p:blipFill>
          <a:blip r:embed="rId2"/>
          <a:stretch/>
        </p:blipFill>
        <p:spPr>
          <a:xfrm>
            <a:off x="0" y="2949120"/>
            <a:ext cx="9142560" cy="2423160"/>
          </a:xfrm>
          <a:prstGeom prst="rect">
            <a:avLst/>
          </a:prstGeom>
          <a:ln>
            <a:noFill/>
          </a:ln>
        </p:spPr>
      </p:pic>
      <p:pic>
        <p:nvPicPr>
          <p:cNvPr id="719" name="Picture 4"/>
          <p:cNvPicPr/>
          <p:nvPr/>
        </p:nvPicPr>
        <p:blipFill>
          <a:blip r:embed="rId3"/>
          <a:stretch/>
        </p:blipFill>
        <p:spPr>
          <a:xfrm>
            <a:off x="210960" y="2574720"/>
            <a:ext cx="9143280" cy="2413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Making Maps from Census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457200" y="11970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Same as before, … but: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Save as PDF &amp; Loop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2" name="Picture 2"/>
          <p:cNvPicPr/>
          <p:nvPr/>
        </p:nvPicPr>
        <p:blipFill>
          <a:blip r:embed="rId2"/>
          <a:stretch/>
        </p:blipFill>
        <p:spPr>
          <a:xfrm>
            <a:off x="125280" y="3988440"/>
            <a:ext cx="8066160" cy="2868840"/>
          </a:xfrm>
          <a:prstGeom prst="rect">
            <a:avLst/>
          </a:prstGeom>
          <a:ln>
            <a:noFill/>
          </a:ln>
        </p:spPr>
      </p:pic>
      <p:pic>
        <p:nvPicPr>
          <p:cNvPr id="723" name="Picture 1"/>
          <p:cNvPicPr/>
          <p:nvPr/>
        </p:nvPicPr>
        <p:blipFill>
          <a:blip r:embed="rId3"/>
          <a:stretch/>
        </p:blipFill>
        <p:spPr>
          <a:xfrm>
            <a:off x="125280" y="2244240"/>
            <a:ext cx="8077320" cy="3396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6" name="Picture 8"/>
          <p:cNvPicPr/>
          <p:nvPr/>
        </p:nvPicPr>
        <p:blipFill>
          <a:blip r:embed="rId2"/>
          <a:stretch/>
        </p:blipFill>
        <p:spPr>
          <a:xfrm>
            <a:off x="1854360" y="0"/>
            <a:ext cx="5418360" cy="6856560"/>
          </a:xfrm>
          <a:prstGeom prst="rect">
            <a:avLst/>
          </a:prstGeom>
          <a:ln>
            <a:noFill/>
          </a:ln>
        </p:spPr>
      </p:pic>
      <p:sp>
        <p:nvSpPr>
          <p:cNvPr id="317" name="CustomShape 2"/>
          <p:cNvSpPr/>
          <p:nvPr/>
        </p:nvSpPr>
        <p:spPr>
          <a:xfrm>
            <a:off x="0" y="6577920"/>
            <a:ext cx="9142560" cy="27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http://pvanb.wordpress.com/2012/05/09/poverty-maps-on-harvestchoice/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Making Maps from Census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5" name="Picture 5"/>
          <p:cNvPicPr/>
          <p:nvPr/>
        </p:nvPicPr>
        <p:blipFill>
          <a:blip r:embed="rId2"/>
          <a:stretch/>
        </p:blipFill>
        <p:spPr>
          <a:xfrm>
            <a:off x="0" y="1095120"/>
            <a:ext cx="4060440" cy="4060440"/>
          </a:xfrm>
          <a:prstGeom prst="rect">
            <a:avLst/>
          </a:prstGeom>
          <a:ln>
            <a:noFill/>
          </a:ln>
        </p:spPr>
      </p:pic>
      <p:pic>
        <p:nvPicPr>
          <p:cNvPr id="726" name="Picture 6"/>
          <p:cNvPicPr/>
          <p:nvPr/>
        </p:nvPicPr>
        <p:blipFill>
          <a:blip r:embed="rId3"/>
          <a:stretch/>
        </p:blipFill>
        <p:spPr>
          <a:xfrm>
            <a:off x="2415600" y="1095120"/>
            <a:ext cx="4124880" cy="4124880"/>
          </a:xfrm>
          <a:prstGeom prst="rect">
            <a:avLst/>
          </a:prstGeom>
          <a:ln>
            <a:noFill/>
          </a:ln>
        </p:spPr>
      </p:pic>
      <p:pic>
        <p:nvPicPr>
          <p:cNvPr id="727" name="Picture 7"/>
          <p:cNvPicPr/>
          <p:nvPr/>
        </p:nvPicPr>
        <p:blipFill>
          <a:blip r:embed="rId4"/>
          <a:stretch/>
        </p:blipFill>
        <p:spPr>
          <a:xfrm>
            <a:off x="4973760" y="1122120"/>
            <a:ext cx="3822480" cy="382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Plotting Multiple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plot(crime.pts, pch='.', col='darkred')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plot(LSOA, add = TRUE)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0" name="Picture 3"/>
          <p:cNvPicPr/>
          <p:nvPr/>
        </p:nvPicPr>
        <p:blipFill>
          <a:blip r:embed="rId2"/>
          <a:stretch/>
        </p:blipFill>
        <p:spPr>
          <a:xfrm>
            <a:off x="5491080" y="3246480"/>
            <a:ext cx="3484440" cy="346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Practical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2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Reload libraries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Feedback is really important for me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3" name="Picture 4"/>
          <p:cNvPicPr/>
          <p:nvPr/>
        </p:nvPicPr>
        <p:blipFill>
          <a:blip r:embed="rId2"/>
          <a:stretch/>
        </p:blipFill>
        <p:spPr>
          <a:xfrm>
            <a:off x="831240" y="2554083"/>
            <a:ext cx="2525760" cy="91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Tea &amp;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38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2560" cy="59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0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41" name="Picture 3"/>
          <p:cNvPicPr/>
          <p:nvPr/>
        </p:nvPicPr>
        <p:blipFill>
          <a:blip r:embed="rId2"/>
          <a:stretch/>
        </p:blipFill>
        <p:spPr>
          <a:xfrm>
            <a:off x="0" y="68040"/>
            <a:ext cx="9142560" cy="607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Point in Polygon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3" name="CustomShape 2"/>
          <p:cNvSpPr/>
          <p:nvPr/>
        </p:nvSpPr>
        <p:spPr>
          <a:xfrm>
            <a:off x="1856160" y="24015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4" name="CustomShape 3"/>
          <p:cNvSpPr/>
          <p:nvPr/>
        </p:nvSpPr>
        <p:spPr>
          <a:xfrm>
            <a:off x="2008440" y="25542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5" name="CustomShape 4"/>
          <p:cNvSpPr/>
          <p:nvPr/>
        </p:nvSpPr>
        <p:spPr>
          <a:xfrm>
            <a:off x="2054880" y="26658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6" name="CustomShape 5"/>
          <p:cNvSpPr/>
          <p:nvPr/>
        </p:nvSpPr>
        <p:spPr>
          <a:xfrm>
            <a:off x="2207520" y="28180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7" name="CustomShape 6"/>
          <p:cNvSpPr/>
          <p:nvPr/>
        </p:nvSpPr>
        <p:spPr>
          <a:xfrm>
            <a:off x="2278440" y="29707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8" name="CustomShape 7"/>
          <p:cNvSpPr/>
          <p:nvPr/>
        </p:nvSpPr>
        <p:spPr>
          <a:xfrm>
            <a:off x="2398320" y="31636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9" name="CustomShape 8"/>
          <p:cNvSpPr/>
          <p:nvPr/>
        </p:nvSpPr>
        <p:spPr>
          <a:xfrm>
            <a:off x="2656440" y="33159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0" name="CustomShape 9"/>
          <p:cNvSpPr/>
          <p:nvPr/>
        </p:nvSpPr>
        <p:spPr>
          <a:xfrm>
            <a:off x="2711160" y="34441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1" name="CustomShape 10"/>
          <p:cNvSpPr/>
          <p:nvPr/>
        </p:nvSpPr>
        <p:spPr>
          <a:xfrm>
            <a:off x="2920680" y="36126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2" name="CustomShape 11"/>
          <p:cNvSpPr/>
          <p:nvPr/>
        </p:nvSpPr>
        <p:spPr>
          <a:xfrm>
            <a:off x="3072960" y="37652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3" name="CustomShape 12"/>
          <p:cNvSpPr/>
          <p:nvPr/>
        </p:nvSpPr>
        <p:spPr>
          <a:xfrm>
            <a:off x="2050560" y="30114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4" name="CustomShape 13"/>
          <p:cNvSpPr/>
          <p:nvPr/>
        </p:nvSpPr>
        <p:spPr>
          <a:xfrm>
            <a:off x="2097000" y="31474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5" name="CustomShape 14"/>
          <p:cNvSpPr/>
          <p:nvPr/>
        </p:nvSpPr>
        <p:spPr>
          <a:xfrm>
            <a:off x="2249280" y="32997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6" name="CustomShape 15"/>
          <p:cNvSpPr/>
          <p:nvPr/>
        </p:nvSpPr>
        <p:spPr>
          <a:xfrm>
            <a:off x="2450520" y="34686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7" name="CustomShape 16"/>
          <p:cNvSpPr/>
          <p:nvPr/>
        </p:nvSpPr>
        <p:spPr>
          <a:xfrm>
            <a:off x="2692800" y="36126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8" name="CustomShape 17"/>
          <p:cNvSpPr/>
          <p:nvPr/>
        </p:nvSpPr>
        <p:spPr>
          <a:xfrm>
            <a:off x="2739240" y="37652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18"/>
          <p:cNvSpPr/>
          <p:nvPr/>
        </p:nvSpPr>
        <p:spPr>
          <a:xfrm>
            <a:off x="2907720" y="39013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0" name="CustomShape 19"/>
          <p:cNvSpPr/>
          <p:nvPr/>
        </p:nvSpPr>
        <p:spPr>
          <a:xfrm>
            <a:off x="2729880" y="26402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1" name="CustomShape 20"/>
          <p:cNvSpPr/>
          <p:nvPr/>
        </p:nvSpPr>
        <p:spPr>
          <a:xfrm>
            <a:off x="2776320" y="27928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2" name="CustomShape 21"/>
          <p:cNvSpPr/>
          <p:nvPr/>
        </p:nvSpPr>
        <p:spPr>
          <a:xfrm>
            <a:off x="2847240" y="29451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3" name="CustomShape 22"/>
          <p:cNvSpPr/>
          <p:nvPr/>
        </p:nvSpPr>
        <p:spPr>
          <a:xfrm>
            <a:off x="2999880" y="31219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4" name="CustomShape 23"/>
          <p:cNvSpPr/>
          <p:nvPr/>
        </p:nvSpPr>
        <p:spPr>
          <a:xfrm>
            <a:off x="2619360" y="29451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5" name="CustomShape 24"/>
          <p:cNvSpPr/>
          <p:nvPr/>
        </p:nvSpPr>
        <p:spPr>
          <a:xfrm>
            <a:off x="2665800" y="31219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6" name="CustomShape 25"/>
          <p:cNvSpPr/>
          <p:nvPr/>
        </p:nvSpPr>
        <p:spPr>
          <a:xfrm>
            <a:off x="2818440" y="32745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7" name="CustomShape 26"/>
          <p:cNvSpPr/>
          <p:nvPr/>
        </p:nvSpPr>
        <p:spPr>
          <a:xfrm>
            <a:off x="3035880" y="34430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8" name="CustomShape 27"/>
          <p:cNvSpPr/>
          <p:nvPr/>
        </p:nvSpPr>
        <p:spPr>
          <a:xfrm>
            <a:off x="2016720" y="24318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9" name="CustomShape 28"/>
          <p:cNvSpPr/>
          <p:nvPr/>
        </p:nvSpPr>
        <p:spPr>
          <a:xfrm>
            <a:off x="2169000" y="25844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0" name="CustomShape 29"/>
          <p:cNvSpPr/>
          <p:nvPr/>
        </p:nvSpPr>
        <p:spPr>
          <a:xfrm>
            <a:off x="2215440" y="26960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1" name="CustomShape 30"/>
          <p:cNvSpPr/>
          <p:nvPr/>
        </p:nvSpPr>
        <p:spPr>
          <a:xfrm>
            <a:off x="2368080" y="28483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2" name="CustomShape 31"/>
          <p:cNvSpPr/>
          <p:nvPr/>
        </p:nvSpPr>
        <p:spPr>
          <a:xfrm>
            <a:off x="2439000" y="30009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3" name="CustomShape 32"/>
          <p:cNvSpPr/>
          <p:nvPr/>
        </p:nvSpPr>
        <p:spPr>
          <a:xfrm>
            <a:off x="2558880" y="31939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33"/>
          <p:cNvSpPr/>
          <p:nvPr/>
        </p:nvSpPr>
        <p:spPr>
          <a:xfrm>
            <a:off x="2776320" y="33462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5" name="CustomShape 34"/>
          <p:cNvSpPr/>
          <p:nvPr/>
        </p:nvSpPr>
        <p:spPr>
          <a:xfrm>
            <a:off x="2928600" y="35150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6" name="CustomShape 35"/>
          <p:cNvSpPr/>
          <p:nvPr/>
        </p:nvSpPr>
        <p:spPr>
          <a:xfrm>
            <a:off x="3081240" y="36428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36"/>
          <p:cNvSpPr/>
          <p:nvPr/>
        </p:nvSpPr>
        <p:spPr>
          <a:xfrm>
            <a:off x="3233520" y="37954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8" name="CustomShape 37"/>
          <p:cNvSpPr/>
          <p:nvPr/>
        </p:nvSpPr>
        <p:spPr>
          <a:xfrm>
            <a:off x="2211120" y="30416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9" name="CustomShape 38"/>
          <p:cNvSpPr/>
          <p:nvPr/>
        </p:nvSpPr>
        <p:spPr>
          <a:xfrm>
            <a:off x="2257560" y="31777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0" name="CustomShape 39"/>
          <p:cNvSpPr/>
          <p:nvPr/>
        </p:nvSpPr>
        <p:spPr>
          <a:xfrm>
            <a:off x="2409840" y="33300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0"/>
          <p:cNvSpPr/>
          <p:nvPr/>
        </p:nvSpPr>
        <p:spPr>
          <a:xfrm>
            <a:off x="2611080" y="34988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2" name="CustomShape 41"/>
          <p:cNvSpPr/>
          <p:nvPr/>
        </p:nvSpPr>
        <p:spPr>
          <a:xfrm>
            <a:off x="2853360" y="36428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3" name="CustomShape 42"/>
          <p:cNvSpPr/>
          <p:nvPr/>
        </p:nvSpPr>
        <p:spPr>
          <a:xfrm>
            <a:off x="2899800" y="37954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4" name="CustomShape 43"/>
          <p:cNvSpPr/>
          <p:nvPr/>
        </p:nvSpPr>
        <p:spPr>
          <a:xfrm>
            <a:off x="3068280" y="39315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5" name="CustomShape 44"/>
          <p:cNvSpPr/>
          <p:nvPr/>
        </p:nvSpPr>
        <p:spPr>
          <a:xfrm>
            <a:off x="2890440" y="26704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6" name="CustomShape 45"/>
          <p:cNvSpPr/>
          <p:nvPr/>
        </p:nvSpPr>
        <p:spPr>
          <a:xfrm>
            <a:off x="2936880" y="28231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46"/>
          <p:cNvSpPr/>
          <p:nvPr/>
        </p:nvSpPr>
        <p:spPr>
          <a:xfrm>
            <a:off x="3007800" y="29754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47"/>
          <p:cNvSpPr/>
          <p:nvPr/>
        </p:nvSpPr>
        <p:spPr>
          <a:xfrm>
            <a:off x="3160440" y="31521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8"/>
          <p:cNvSpPr/>
          <p:nvPr/>
        </p:nvSpPr>
        <p:spPr>
          <a:xfrm>
            <a:off x="2779920" y="29754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49"/>
          <p:cNvSpPr/>
          <p:nvPr/>
        </p:nvSpPr>
        <p:spPr>
          <a:xfrm>
            <a:off x="2883600" y="31521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50"/>
          <p:cNvSpPr/>
          <p:nvPr/>
        </p:nvSpPr>
        <p:spPr>
          <a:xfrm>
            <a:off x="2979000" y="33699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51"/>
          <p:cNvSpPr/>
          <p:nvPr/>
        </p:nvSpPr>
        <p:spPr>
          <a:xfrm>
            <a:off x="3196440" y="34732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52"/>
          <p:cNvSpPr/>
          <p:nvPr/>
        </p:nvSpPr>
        <p:spPr>
          <a:xfrm>
            <a:off x="2000160" y="31971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53"/>
          <p:cNvSpPr/>
          <p:nvPr/>
        </p:nvSpPr>
        <p:spPr>
          <a:xfrm>
            <a:off x="2152800" y="33494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54"/>
          <p:cNvSpPr/>
          <p:nvPr/>
        </p:nvSpPr>
        <p:spPr>
          <a:xfrm>
            <a:off x="2199240" y="34614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55"/>
          <p:cNvSpPr/>
          <p:nvPr/>
        </p:nvSpPr>
        <p:spPr>
          <a:xfrm>
            <a:off x="2351880" y="36136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56"/>
          <p:cNvSpPr/>
          <p:nvPr/>
        </p:nvSpPr>
        <p:spPr>
          <a:xfrm>
            <a:off x="2422800" y="37659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57"/>
          <p:cNvSpPr/>
          <p:nvPr/>
        </p:nvSpPr>
        <p:spPr>
          <a:xfrm>
            <a:off x="2542680" y="39592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58"/>
          <p:cNvSpPr/>
          <p:nvPr/>
        </p:nvSpPr>
        <p:spPr>
          <a:xfrm>
            <a:off x="2694960" y="41115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59"/>
          <p:cNvSpPr/>
          <p:nvPr/>
        </p:nvSpPr>
        <p:spPr>
          <a:xfrm>
            <a:off x="2912400" y="42804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60"/>
          <p:cNvSpPr/>
          <p:nvPr/>
        </p:nvSpPr>
        <p:spPr>
          <a:xfrm>
            <a:off x="3064680" y="44082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61"/>
          <p:cNvSpPr/>
          <p:nvPr/>
        </p:nvSpPr>
        <p:spPr>
          <a:xfrm>
            <a:off x="3217320" y="45608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62"/>
          <p:cNvSpPr/>
          <p:nvPr/>
        </p:nvSpPr>
        <p:spPr>
          <a:xfrm>
            <a:off x="2194920" y="38066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63"/>
          <p:cNvSpPr/>
          <p:nvPr/>
        </p:nvSpPr>
        <p:spPr>
          <a:xfrm>
            <a:off x="2241360" y="39430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5" name="CustomShape 64"/>
          <p:cNvSpPr/>
          <p:nvPr/>
        </p:nvSpPr>
        <p:spPr>
          <a:xfrm>
            <a:off x="2393640" y="40953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65"/>
          <p:cNvSpPr/>
          <p:nvPr/>
        </p:nvSpPr>
        <p:spPr>
          <a:xfrm>
            <a:off x="2594880" y="42638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7" name="CustomShape 66"/>
          <p:cNvSpPr/>
          <p:nvPr/>
        </p:nvSpPr>
        <p:spPr>
          <a:xfrm>
            <a:off x="2771640" y="43920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67"/>
          <p:cNvSpPr/>
          <p:nvPr/>
        </p:nvSpPr>
        <p:spPr>
          <a:xfrm>
            <a:off x="2883600" y="45608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9" name="CustomShape 68"/>
          <p:cNvSpPr/>
          <p:nvPr/>
        </p:nvSpPr>
        <p:spPr>
          <a:xfrm>
            <a:off x="3052080" y="46969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0" name="CustomShape 69"/>
          <p:cNvSpPr/>
          <p:nvPr/>
        </p:nvSpPr>
        <p:spPr>
          <a:xfrm>
            <a:off x="2873880" y="34358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1" name="CustomShape 70"/>
          <p:cNvSpPr/>
          <p:nvPr/>
        </p:nvSpPr>
        <p:spPr>
          <a:xfrm>
            <a:off x="2920680" y="35884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2" name="CustomShape 71"/>
          <p:cNvSpPr/>
          <p:nvPr/>
        </p:nvSpPr>
        <p:spPr>
          <a:xfrm>
            <a:off x="2991600" y="37407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3" name="CustomShape 72"/>
          <p:cNvSpPr/>
          <p:nvPr/>
        </p:nvSpPr>
        <p:spPr>
          <a:xfrm>
            <a:off x="3143880" y="39175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4" name="CustomShape 73"/>
          <p:cNvSpPr/>
          <p:nvPr/>
        </p:nvSpPr>
        <p:spPr>
          <a:xfrm>
            <a:off x="2763720" y="37407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5" name="CustomShape 74"/>
          <p:cNvSpPr/>
          <p:nvPr/>
        </p:nvSpPr>
        <p:spPr>
          <a:xfrm>
            <a:off x="2810160" y="39175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6" name="CustomShape 75"/>
          <p:cNvSpPr/>
          <p:nvPr/>
        </p:nvSpPr>
        <p:spPr>
          <a:xfrm>
            <a:off x="2962440" y="40698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7" name="CustomShape 76"/>
          <p:cNvSpPr/>
          <p:nvPr/>
        </p:nvSpPr>
        <p:spPr>
          <a:xfrm>
            <a:off x="3180240" y="42386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8" name="CustomShape 77"/>
          <p:cNvSpPr/>
          <p:nvPr/>
        </p:nvSpPr>
        <p:spPr>
          <a:xfrm>
            <a:off x="2160720" y="32274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9" name="CustomShape 78"/>
          <p:cNvSpPr/>
          <p:nvPr/>
        </p:nvSpPr>
        <p:spPr>
          <a:xfrm>
            <a:off x="2313360" y="33800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0" name="CustomShape 79"/>
          <p:cNvSpPr/>
          <p:nvPr/>
        </p:nvSpPr>
        <p:spPr>
          <a:xfrm>
            <a:off x="2359800" y="34916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1" name="CustomShape 80"/>
          <p:cNvSpPr/>
          <p:nvPr/>
        </p:nvSpPr>
        <p:spPr>
          <a:xfrm>
            <a:off x="2512080" y="36439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2" name="CustomShape 81"/>
          <p:cNvSpPr/>
          <p:nvPr/>
        </p:nvSpPr>
        <p:spPr>
          <a:xfrm>
            <a:off x="2583360" y="38941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3" name="CustomShape 82"/>
          <p:cNvSpPr/>
          <p:nvPr/>
        </p:nvSpPr>
        <p:spPr>
          <a:xfrm>
            <a:off x="2776320" y="39895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4" name="CustomShape 83"/>
          <p:cNvSpPr/>
          <p:nvPr/>
        </p:nvSpPr>
        <p:spPr>
          <a:xfrm>
            <a:off x="2961360" y="41418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5" name="CustomShape 84"/>
          <p:cNvSpPr/>
          <p:nvPr/>
        </p:nvSpPr>
        <p:spPr>
          <a:xfrm>
            <a:off x="3072960" y="43106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6" name="CustomShape 85"/>
          <p:cNvSpPr/>
          <p:nvPr/>
        </p:nvSpPr>
        <p:spPr>
          <a:xfrm>
            <a:off x="3225240" y="44384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7" name="CustomShape 86"/>
          <p:cNvSpPr/>
          <p:nvPr/>
        </p:nvSpPr>
        <p:spPr>
          <a:xfrm>
            <a:off x="3377880" y="45910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8" name="CustomShape 87"/>
          <p:cNvSpPr/>
          <p:nvPr/>
        </p:nvSpPr>
        <p:spPr>
          <a:xfrm>
            <a:off x="2355120" y="38372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9" name="CustomShape 88"/>
          <p:cNvSpPr/>
          <p:nvPr/>
        </p:nvSpPr>
        <p:spPr>
          <a:xfrm>
            <a:off x="2401920" y="39733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89"/>
          <p:cNvSpPr/>
          <p:nvPr/>
        </p:nvSpPr>
        <p:spPr>
          <a:xfrm>
            <a:off x="2554200" y="41256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90"/>
          <p:cNvSpPr/>
          <p:nvPr/>
        </p:nvSpPr>
        <p:spPr>
          <a:xfrm>
            <a:off x="2755440" y="42944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2" name="CustomShape 91"/>
          <p:cNvSpPr/>
          <p:nvPr/>
        </p:nvSpPr>
        <p:spPr>
          <a:xfrm>
            <a:off x="2997360" y="44384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3" name="CustomShape 92"/>
          <p:cNvSpPr/>
          <p:nvPr/>
        </p:nvSpPr>
        <p:spPr>
          <a:xfrm>
            <a:off x="3044160" y="45910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4" name="CustomShape 93"/>
          <p:cNvSpPr/>
          <p:nvPr/>
        </p:nvSpPr>
        <p:spPr>
          <a:xfrm>
            <a:off x="3212640" y="47271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5" name="CustomShape 94"/>
          <p:cNvSpPr/>
          <p:nvPr/>
        </p:nvSpPr>
        <p:spPr>
          <a:xfrm>
            <a:off x="3034440" y="34660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6" name="CustomShape 95"/>
          <p:cNvSpPr/>
          <p:nvPr/>
        </p:nvSpPr>
        <p:spPr>
          <a:xfrm>
            <a:off x="3081240" y="361872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7" name="CustomShape 96"/>
          <p:cNvSpPr/>
          <p:nvPr/>
        </p:nvSpPr>
        <p:spPr>
          <a:xfrm>
            <a:off x="3152160" y="37710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8" name="CustomShape 97"/>
          <p:cNvSpPr/>
          <p:nvPr/>
        </p:nvSpPr>
        <p:spPr>
          <a:xfrm>
            <a:off x="3304440" y="39477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9" name="CustomShape 98"/>
          <p:cNvSpPr/>
          <p:nvPr/>
        </p:nvSpPr>
        <p:spPr>
          <a:xfrm>
            <a:off x="2924280" y="377100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0" name="CustomShape 99"/>
          <p:cNvSpPr/>
          <p:nvPr/>
        </p:nvSpPr>
        <p:spPr>
          <a:xfrm>
            <a:off x="2970720" y="394776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1" name="CustomShape 100"/>
          <p:cNvSpPr/>
          <p:nvPr/>
        </p:nvSpPr>
        <p:spPr>
          <a:xfrm>
            <a:off x="3123000" y="410004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2" name="CustomShape 101"/>
          <p:cNvSpPr/>
          <p:nvPr/>
        </p:nvSpPr>
        <p:spPr>
          <a:xfrm>
            <a:off x="3340800" y="4268880"/>
            <a:ext cx="55440" cy="5544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3" name="CustomShape 102"/>
          <p:cNvSpPr/>
          <p:nvPr/>
        </p:nvSpPr>
        <p:spPr>
          <a:xfrm>
            <a:off x="724680" y="227124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4" name="CustomShape 103"/>
          <p:cNvSpPr/>
          <p:nvPr/>
        </p:nvSpPr>
        <p:spPr>
          <a:xfrm>
            <a:off x="1683000" y="173988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5" name="CustomShape 104"/>
          <p:cNvSpPr/>
          <p:nvPr/>
        </p:nvSpPr>
        <p:spPr>
          <a:xfrm>
            <a:off x="1683000" y="279288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6" name="CustomShape 105"/>
          <p:cNvSpPr/>
          <p:nvPr/>
        </p:nvSpPr>
        <p:spPr>
          <a:xfrm>
            <a:off x="2643840" y="226116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7" name="CustomShape 106"/>
          <p:cNvSpPr/>
          <p:nvPr/>
        </p:nvSpPr>
        <p:spPr>
          <a:xfrm>
            <a:off x="1685520" y="385056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8" name="CustomShape 107"/>
          <p:cNvSpPr/>
          <p:nvPr/>
        </p:nvSpPr>
        <p:spPr>
          <a:xfrm>
            <a:off x="2643840" y="331920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9" name="CustomShape 108"/>
          <p:cNvSpPr/>
          <p:nvPr/>
        </p:nvSpPr>
        <p:spPr>
          <a:xfrm>
            <a:off x="2643840" y="437184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0" name="CustomShape 109"/>
          <p:cNvSpPr/>
          <p:nvPr/>
        </p:nvSpPr>
        <p:spPr>
          <a:xfrm>
            <a:off x="6046200" y="2344680"/>
            <a:ext cx="55440" cy="5544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1" name="CustomShape 110"/>
          <p:cNvSpPr/>
          <p:nvPr/>
        </p:nvSpPr>
        <p:spPr>
          <a:xfrm>
            <a:off x="6198480" y="2496960"/>
            <a:ext cx="55440" cy="5544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2" name="CustomShape 111"/>
          <p:cNvSpPr/>
          <p:nvPr/>
        </p:nvSpPr>
        <p:spPr>
          <a:xfrm>
            <a:off x="6245280" y="2608920"/>
            <a:ext cx="55440" cy="5544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3" name="CustomShape 112"/>
          <p:cNvSpPr/>
          <p:nvPr/>
        </p:nvSpPr>
        <p:spPr>
          <a:xfrm>
            <a:off x="6397560" y="276120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4" name="CustomShape 113"/>
          <p:cNvSpPr/>
          <p:nvPr/>
        </p:nvSpPr>
        <p:spPr>
          <a:xfrm>
            <a:off x="6468480" y="291348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5" name="CustomShape 114"/>
          <p:cNvSpPr/>
          <p:nvPr/>
        </p:nvSpPr>
        <p:spPr>
          <a:xfrm>
            <a:off x="6588360" y="310680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6" name="CustomShape 115"/>
          <p:cNvSpPr/>
          <p:nvPr/>
        </p:nvSpPr>
        <p:spPr>
          <a:xfrm>
            <a:off x="6846840" y="325908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116"/>
          <p:cNvSpPr/>
          <p:nvPr/>
        </p:nvSpPr>
        <p:spPr>
          <a:xfrm>
            <a:off x="6901560" y="338724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117"/>
          <p:cNvSpPr/>
          <p:nvPr/>
        </p:nvSpPr>
        <p:spPr>
          <a:xfrm>
            <a:off x="7110720" y="355572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118"/>
          <p:cNvSpPr/>
          <p:nvPr/>
        </p:nvSpPr>
        <p:spPr>
          <a:xfrm>
            <a:off x="7263000" y="370800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119"/>
          <p:cNvSpPr/>
          <p:nvPr/>
        </p:nvSpPr>
        <p:spPr>
          <a:xfrm>
            <a:off x="6240600" y="295416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120"/>
          <p:cNvSpPr/>
          <p:nvPr/>
        </p:nvSpPr>
        <p:spPr>
          <a:xfrm>
            <a:off x="6287400" y="309024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121"/>
          <p:cNvSpPr/>
          <p:nvPr/>
        </p:nvSpPr>
        <p:spPr>
          <a:xfrm>
            <a:off x="6439680" y="324288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122"/>
          <p:cNvSpPr/>
          <p:nvPr/>
        </p:nvSpPr>
        <p:spPr>
          <a:xfrm>
            <a:off x="6640920" y="341136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123"/>
          <p:cNvSpPr/>
          <p:nvPr/>
        </p:nvSpPr>
        <p:spPr>
          <a:xfrm>
            <a:off x="6882840" y="355572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24"/>
          <p:cNvSpPr/>
          <p:nvPr/>
        </p:nvSpPr>
        <p:spPr>
          <a:xfrm>
            <a:off x="6929280" y="370800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25"/>
          <p:cNvSpPr/>
          <p:nvPr/>
        </p:nvSpPr>
        <p:spPr>
          <a:xfrm>
            <a:off x="7098120" y="384444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6"/>
          <p:cNvSpPr/>
          <p:nvPr/>
        </p:nvSpPr>
        <p:spPr>
          <a:xfrm>
            <a:off x="6919920" y="258336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27"/>
          <p:cNvSpPr/>
          <p:nvPr/>
        </p:nvSpPr>
        <p:spPr>
          <a:xfrm>
            <a:off x="6966360" y="273564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28"/>
          <p:cNvSpPr/>
          <p:nvPr/>
        </p:nvSpPr>
        <p:spPr>
          <a:xfrm>
            <a:off x="7037640" y="288828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29"/>
          <p:cNvSpPr/>
          <p:nvPr/>
        </p:nvSpPr>
        <p:spPr>
          <a:xfrm>
            <a:off x="7189920" y="306504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30"/>
          <p:cNvSpPr/>
          <p:nvPr/>
        </p:nvSpPr>
        <p:spPr>
          <a:xfrm>
            <a:off x="6809400" y="288828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31"/>
          <p:cNvSpPr/>
          <p:nvPr/>
        </p:nvSpPr>
        <p:spPr>
          <a:xfrm>
            <a:off x="6856200" y="306504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32"/>
          <p:cNvSpPr/>
          <p:nvPr/>
        </p:nvSpPr>
        <p:spPr>
          <a:xfrm>
            <a:off x="7008480" y="321732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33"/>
          <p:cNvSpPr/>
          <p:nvPr/>
        </p:nvSpPr>
        <p:spPr>
          <a:xfrm>
            <a:off x="7225920" y="338616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5" name="CustomShape 134"/>
          <p:cNvSpPr/>
          <p:nvPr/>
        </p:nvSpPr>
        <p:spPr>
          <a:xfrm>
            <a:off x="6206760" y="2374920"/>
            <a:ext cx="55440" cy="5544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135"/>
          <p:cNvSpPr/>
          <p:nvPr/>
        </p:nvSpPr>
        <p:spPr>
          <a:xfrm>
            <a:off x="6359040" y="2527200"/>
            <a:ext cx="55440" cy="5544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7" name="CustomShape 136"/>
          <p:cNvSpPr/>
          <p:nvPr/>
        </p:nvSpPr>
        <p:spPr>
          <a:xfrm>
            <a:off x="6405840" y="2639160"/>
            <a:ext cx="55440" cy="5544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137"/>
          <p:cNvSpPr/>
          <p:nvPr/>
        </p:nvSpPr>
        <p:spPr>
          <a:xfrm>
            <a:off x="6558120" y="279144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9" name="CustomShape 138"/>
          <p:cNvSpPr/>
          <p:nvPr/>
        </p:nvSpPr>
        <p:spPr>
          <a:xfrm>
            <a:off x="6629040" y="294372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0" name="CustomShape 139"/>
          <p:cNvSpPr/>
          <p:nvPr/>
        </p:nvSpPr>
        <p:spPr>
          <a:xfrm>
            <a:off x="6748920" y="313704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1" name="CustomShape 140"/>
          <p:cNvSpPr/>
          <p:nvPr/>
        </p:nvSpPr>
        <p:spPr>
          <a:xfrm>
            <a:off x="6966360" y="328932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2" name="CustomShape 141"/>
          <p:cNvSpPr/>
          <p:nvPr/>
        </p:nvSpPr>
        <p:spPr>
          <a:xfrm>
            <a:off x="7119000" y="345816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3" name="CustomShape 142"/>
          <p:cNvSpPr/>
          <p:nvPr/>
        </p:nvSpPr>
        <p:spPr>
          <a:xfrm>
            <a:off x="7271280" y="358596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4" name="CustomShape 143"/>
          <p:cNvSpPr/>
          <p:nvPr/>
        </p:nvSpPr>
        <p:spPr>
          <a:xfrm>
            <a:off x="7423560" y="373860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5" name="CustomShape 144"/>
          <p:cNvSpPr/>
          <p:nvPr/>
        </p:nvSpPr>
        <p:spPr>
          <a:xfrm>
            <a:off x="6401160" y="298440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6" name="CustomShape 145"/>
          <p:cNvSpPr/>
          <p:nvPr/>
        </p:nvSpPr>
        <p:spPr>
          <a:xfrm>
            <a:off x="6447600" y="312084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7" name="CustomShape 146"/>
          <p:cNvSpPr/>
          <p:nvPr/>
        </p:nvSpPr>
        <p:spPr>
          <a:xfrm>
            <a:off x="6600240" y="327312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8" name="CustomShape 147"/>
          <p:cNvSpPr/>
          <p:nvPr/>
        </p:nvSpPr>
        <p:spPr>
          <a:xfrm>
            <a:off x="6801480" y="344160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9" name="CustomShape 148"/>
          <p:cNvSpPr/>
          <p:nvPr/>
        </p:nvSpPr>
        <p:spPr>
          <a:xfrm>
            <a:off x="7043400" y="358596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0" name="CustomShape 149"/>
          <p:cNvSpPr/>
          <p:nvPr/>
        </p:nvSpPr>
        <p:spPr>
          <a:xfrm>
            <a:off x="7089840" y="373860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1" name="CustomShape 150"/>
          <p:cNvSpPr/>
          <p:nvPr/>
        </p:nvSpPr>
        <p:spPr>
          <a:xfrm>
            <a:off x="7258680" y="387468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2" name="CustomShape 151"/>
          <p:cNvSpPr/>
          <p:nvPr/>
        </p:nvSpPr>
        <p:spPr>
          <a:xfrm>
            <a:off x="7080480" y="261360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3" name="CustomShape 152"/>
          <p:cNvSpPr/>
          <p:nvPr/>
        </p:nvSpPr>
        <p:spPr>
          <a:xfrm>
            <a:off x="7126920" y="276624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4" name="CustomShape 153"/>
          <p:cNvSpPr/>
          <p:nvPr/>
        </p:nvSpPr>
        <p:spPr>
          <a:xfrm>
            <a:off x="7198200" y="291852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5" name="CustomShape 154"/>
          <p:cNvSpPr/>
          <p:nvPr/>
        </p:nvSpPr>
        <p:spPr>
          <a:xfrm>
            <a:off x="7350480" y="309528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6" name="CustomShape 155"/>
          <p:cNvSpPr/>
          <p:nvPr/>
        </p:nvSpPr>
        <p:spPr>
          <a:xfrm>
            <a:off x="6969960" y="291852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7" name="CustomShape 156"/>
          <p:cNvSpPr/>
          <p:nvPr/>
        </p:nvSpPr>
        <p:spPr>
          <a:xfrm>
            <a:off x="7073640" y="3095280"/>
            <a:ext cx="55440" cy="5544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157"/>
          <p:cNvSpPr/>
          <p:nvPr/>
        </p:nvSpPr>
        <p:spPr>
          <a:xfrm>
            <a:off x="7169040" y="331272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9" name="CustomShape 158"/>
          <p:cNvSpPr/>
          <p:nvPr/>
        </p:nvSpPr>
        <p:spPr>
          <a:xfrm>
            <a:off x="7386480" y="341640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0" name="CustomShape 159"/>
          <p:cNvSpPr/>
          <p:nvPr/>
        </p:nvSpPr>
        <p:spPr>
          <a:xfrm>
            <a:off x="6190560" y="314028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160"/>
          <p:cNvSpPr/>
          <p:nvPr/>
        </p:nvSpPr>
        <p:spPr>
          <a:xfrm>
            <a:off x="6342840" y="329256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2" name="CustomShape 161"/>
          <p:cNvSpPr/>
          <p:nvPr/>
        </p:nvSpPr>
        <p:spPr>
          <a:xfrm>
            <a:off x="6389640" y="340416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3" name="CustomShape 162"/>
          <p:cNvSpPr/>
          <p:nvPr/>
        </p:nvSpPr>
        <p:spPr>
          <a:xfrm>
            <a:off x="6541920" y="355680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4" name="CustomShape 163"/>
          <p:cNvSpPr/>
          <p:nvPr/>
        </p:nvSpPr>
        <p:spPr>
          <a:xfrm>
            <a:off x="6612840" y="370908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5" name="CustomShape 164"/>
          <p:cNvSpPr/>
          <p:nvPr/>
        </p:nvSpPr>
        <p:spPr>
          <a:xfrm>
            <a:off x="6732720" y="390240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6" name="CustomShape 165"/>
          <p:cNvSpPr/>
          <p:nvPr/>
        </p:nvSpPr>
        <p:spPr>
          <a:xfrm>
            <a:off x="6885000" y="405468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7" name="CustomShape 166"/>
          <p:cNvSpPr/>
          <p:nvPr/>
        </p:nvSpPr>
        <p:spPr>
          <a:xfrm>
            <a:off x="7102800" y="422316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8" name="CustomShape 167"/>
          <p:cNvSpPr/>
          <p:nvPr/>
        </p:nvSpPr>
        <p:spPr>
          <a:xfrm>
            <a:off x="7255080" y="4351320"/>
            <a:ext cx="55440" cy="55440"/>
          </a:xfrm>
          <a:prstGeom prst="ellipse">
            <a:avLst/>
          </a:prstGeom>
          <a:solidFill>
            <a:srgbClr val="FFE947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9" name="CustomShape 168"/>
          <p:cNvSpPr/>
          <p:nvPr/>
        </p:nvSpPr>
        <p:spPr>
          <a:xfrm>
            <a:off x="7407360" y="4503600"/>
            <a:ext cx="55440" cy="55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0" name="CustomShape 169"/>
          <p:cNvSpPr/>
          <p:nvPr/>
        </p:nvSpPr>
        <p:spPr>
          <a:xfrm>
            <a:off x="6384960" y="374976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1" name="CustomShape 170"/>
          <p:cNvSpPr/>
          <p:nvPr/>
        </p:nvSpPr>
        <p:spPr>
          <a:xfrm>
            <a:off x="6431400" y="388584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2" name="CustomShape 171"/>
          <p:cNvSpPr/>
          <p:nvPr/>
        </p:nvSpPr>
        <p:spPr>
          <a:xfrm>
            <a:off x="6584040" y="403848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3" name="CustomShape 172"/>
          <p:cNvSpPr/>
          <p:nvPr/>
        </p:nvSpPr>
        <p:spPr>
          <a:xfrm>
            <a:off x="6785280" y="420696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4" name="CustomShape 173"/>
          <p:cNvSpPr/>
          <p:nvPr/>
        </p:nvSpPr>
        <p:spPr>
          <a:xfrm>
            <a:off x="6962040" y="433512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5" name="CustomShape 174"/>
          <p:cNvSpPr/>
          <p:nvPr/>
        </p:nvSpPr>
        <p:spPr>
          <a:xfrm>
            <a:off x="7073640" y="4503600"/>
            <a:ext cx="55440" cy="55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6" name="CustomShape 175"/>
          <p:cNvSpPr/>
          <p:nvPr/>
        </p:nvSpPr>
        <p:spPr>
          <a:xfrm>
            <a:off x="7242480" y="4639680"/>
            <a:ext cx="55440" cy="55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7" name="CustomShape 176"/>
          <p:cNvSpPr/>
          <p:nvPr/>
        </p:nvSpPr>
        <p:spPr>
          <a:xfrm>
            <a:off x="7064280" y="337896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8" name="CustomShape 177"/>
          <p:cNvSpPr/>
          <p:nvPr/>
        </p:nvSpPr>
        <p:spPr>
          <a:xfrm>
            <a:off x="7110720" y="353124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9" name="CustomShape 178"/>
          <p:cNvSpPr/>
          <p:nvPr/>
        </p:nvSpPr>
        <p:spPr>
          <a:xfrm>
            <a:off x="7181640" y="368388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0" name="CustomShape 179"/>
          <p:cNvSpPr/>
          <p:nvPr/>
        </p:nvSpPr>
        <p:spPr>
          <a:xfrm>
            <a:off x="7334280" y="386064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1" name="CustomShape 180"/>
          <p:cNvSpPr/>
          <p:nvPr/>
        </p:nvSpPr>
        <p:spPr>
          <a:xfrm>
            <a:off x="6953760" y="368388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2" name="CustomShape 181"/>
          <p:cNvSpPr/>
          <p:nvPr/>
        </p:nvSpPr>
        <p:spPr>
          <a:xfrm>
            <a:off x="7000200" y="386064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3" name="CustomShape 182"/>
          <p:cNvSpPr/>
          <p:nvPr/>
        </p:nvSpPr>
        <p:spPr>
          <a:xfrm>
            <a:off x="7152840" y="401292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4" name="CustomShape 183"/>
          <p:cNvSpPr/>
          <p:nvPr/>
        </p:nvSpPr>
        <p:spPr>
          <a:xfrm>
            <a:off x="7370280" y="418176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184"/>
          <p:cNvSpPr/>
          <p:nvPr/>
        </p:nvSpPr>
        <p:spPr>
          <a:xfrm>
            <a:off x="6351120" y="317052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185"/>
          <p:cNvSpPr/>
          <p:nvPr/>
        </p:nvSpPr>
        <p:spPr>
          <a:xfrm>
            <a:off x="6503400" y="332280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186"/>
          <p:cNvSpPr/>
          <p:nvPr/>
        </p:nvSpPr>
        <p:spPr>
          <a:xfrm>
            <a:off x="6549840" y="343476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187"/>
          <p:cNvSpPr/>
          <p:nvPr/>
        </p:nvSpPr>
        <p:spPr>
          <a:xfrm>
            <a:off x="6702480" y="358704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188"/>
          <p:cNvSpPr/>
          <p:nvPr/>
        </p:nvSpPr>
        <p:spPr>
          <a:xfrm>
            <a:off x="6773400" y="383724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189"/>
          <p:cNvSpPr/>
          <p:nvPr/>
        </p:nvSpPr>
        <p:spPr>
          <a:xfrm>
            <a:off x="6966360" y="393264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190"/>
          <p:cNvSpPr/>
          <p:nvPr/>
        </p:nvSpPr>
        <p:spPr>
          <a:xfrm>
            <a:off x="7151400" y="408492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191"/>
          <p:cNvSpPr/>
          <p:nvPr/>
        </p:nvSpPr>
        <p:spPr>
          <a:xfrm>
            <a:off x="7263000" y="425376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92"/>
          <p:cNvSpPr/>
          <p:nvPr/>
        </p:nvSpPr>
        <p:spPr>
          <a:xfrm>
            <a:off x="7415640" y="4381560"/>
            <a:ext cx="55440" cy="55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93"/>
          <p:cNvSpPr/>
          <p:nvPr/>
        </p:nvSpPr>
        <p:spPr>
          <a:xfrm>
            <a:off x="7567920" y="4533840"/>
            <a:ext cx="55440" cy="55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94"/>
          <p:cNvSpPr/>
          <p:nvPr/>
        </p:nvSpPr>
        <p:spPr>
          <a:xfrm>
            <a:off x="6545520" y="3780000"/>
            <a:ext cx="55440" cy="5544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95"/>
          <p:cNvSpPr/>
          <p:nvPr/>
        </p:nvSpPr>
        <p:spPr>
          <a:xfrm>
            <a:off x="6591960" y="391608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96"/>
          <p:cNvSpPr/>
          <p:nvPr/>
        </p:nvSpPr>
        <p:spPr>
          <a:xfrm>
            <a:off x="6744600" y="406872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97"/>
          <p:cNvSpPr/>
          <p:nvPr/>
        </p:nvSpPr>
        <p:spPr>
          <a:xfrm>
            <a:off x="6945840" y="4237200"/>
            <a:ext cx="55440" cy="5544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98"/>
          <p:cNvSpPr/>
          <p:nvPr/>
        </p:nvSpPr>
        <p:spPr>
          <a:xfrm>
            <a:off x="7187760" y="4381560"/>
            <a:ext cx="55440" cy="55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99"/>
          <p:cNvSpPr/>
          <p:nvPr/>
        </p:nvSpPr>
        <p:spPr>
          <a:xfrm>
            <a:off x="7234200" y="4533840"/>
            <a:ext cx="55440" cy="55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200"/>
          <p:cNvSpPr/>
          <p:nvPr/>
        </p:nvSpPr>
        <p:spPr>
          <a:xfrm>
            <a:off x="7403040" y="4669920"/>
            <a:ext cx="55440" cy="5544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2" name="CustomShape 201"/>
          <p:cNvSpPr/>
          <p:nvPr/>
        </p:nvSpPr>
        <p:spPr>
          <a:xfrm>
            <a:off x="7224840" y="340920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2"/>
          <p:cNvSpPr/>
          <p:nvPr/>
        </p:nvSpPr>
        <p:spPr>
          <a:xfrm>
            <a:off x="7271280" y="356148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4" name="CustomShape 203"/>
          <p:cNvSpPr/>
          <p:nvPr/>
        </p:nvSpPr>
        <p:spPr>
          <a:xfrm>
            <a:off x="7342200" y="371412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04"/>
          <p:cNvSpPr/>
          <p:nvPr/>
        </p:nvSpPr>
        <p:spPr>
          <a:xfrm>
            <a:off x="7494840" y="389088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6" name="CustomShape 205"/>
          <p:cNvSpPr/>
          <p:nvPr/>
        </p:nvSpPr>
        <p:spPr>
          <a:xfrm>
            <a:off x="7114320" y="371412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7" name="CustomShape 206"/>
          <p:cNvSpPr/>
          <p:nvPr/>
        </p:nvSpPr>
        <p:spPr>
          <a:xfrm>
            <a:off x="7160760" y="389088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8" name="CustomShape 207"/>
          <p:cNvSpPr/>
          <p:nvPr/>
        </p:nvSpPr>
        <p:spPr>
          <a:xfrm>
            <a:off x="7313400" y="404316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9" name="CustomShape 208"/>
          <p:cNvSpPr/>
          <p:nvPr/>
        </p:nvSpPr>
        <p:spPr>
          <a:xfrm>
            <a:off x="7530840" y="4212000"/>
            <a:ext cx="55440" cy="5544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0" name="CustomShape 209"/>
          <p:cNvSpPr/>
          <p:nvPr/>
        </p:nvSpPr>
        <p:spPr>
          <a:xfrm>
            <a:off x="4915080" y="221436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1" name="CustomShape 210"/>
          <p:cNvSpPr/>
          <p:nvPr/>
        </p:nvSpPr>
        <p:spPr>
          <a:xfrm>
            <a:off x="5873400" y="168300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2" name="CustomShape 211"/>
          <p:cNvSpPr/>
          <p:nvPr/>
        </p:nvSpPr>
        <p:spPr>
          <a:xfrm>
            <a:off x="5873400" y="273564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3" name="CustomShape 212"/>
          <p:cNvSpPr/>
          <p:nvPr/>
        </p:nvSpPr>
        <p:spPr>
          <a:xfrm>
            <a:off x="6833880" y="220392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4" name="CustomShape 213"/>
          <p:cNvSpPr/>
          <p:nvPr/>
        </p:nvSpPr>
        <p:spPr>
          <a:xfrm>
            <a:off x="5875560" y="379368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5" name="CustomShape 214"/>
          <p:cNvSpPr/>
          <p:nvPr/>
        </p:nvSpPr>
        <p:spPr>
          <a:xfrm>
            <a:off x="6833880" y="326232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6" name="CustomShape 215"/>
          <p:cNvSpPr/>
          <p:nvPr/>
        </p:nvSpPr>
        <p:spPr>
          <a:xfrm>
            <a:off x="6833880" y="4314960"/>
            <a:ext cx="1219680" cy="105120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7" name="CustomShape 216"/>
          <p:cNvSpPr/>
          <p:nvPr/>
        </p:nvSpPr>
        <p:spPr>
          <a:xfrm>
            <a:off x="637200" y="5958720"/>
            <a:ext cx="19861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Polygons = LSOA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8" name="CustomShape 217"/>
          <p:cNvSpPr/>
          <p:nvPr/>
        </p:nvSpPr>
        <p:spPr>
          <a:xfrm>
            <a:off x="549720" y="5589360"/>
            <a:ext cx="17985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Points = Crimes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Overlays / Intersection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0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types, often depends on data type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gContains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– wholly within (pts &amp; polys)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gOverlaps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– overlaps (not necessarily completely within) (poly &amp; poly)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2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– 11:00am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– 11:30am – Prac. 1 </a:t>
            </a: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11:30am – 12:00pm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12:30pm – Prac. 1 </a:t>
            </a: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1:30pm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- 3:00pm – Prac. 2 </a:t>
            </a: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4pm/4:30pm – Prac. 2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3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5" name="CustomShape 2"/>
          <p:cNvSpPr/>
          <p:nvPr/>
        </p:nvSpPr>
        <p:spPr>
          <a:xfrm>
            <a:off x="457200" y="1178640"/>
            <a:ext cx="822816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10:00am - 10:25am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10:25am - 11:15am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11:15am - 11:45am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11:45am - 12:30pm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- 1:15pm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1:15pm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- 3:00pm – Prac. 2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4pm/4:30pm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6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CDRC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ESRC, </a:t>
            </a: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Getting more Information from Retail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Outreach – Stakeholder Users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Engagement – PhD / MSc / Training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and Services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Open, Safeguarded, Controlled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0" name="Picture 3"/>
          <p:cNvPicPr/>
          <p:nvPr/>
        </p:nvPicPr>
        <p:blipFill>
          <a:blip r:embed="rId2"/>
          <a:stretch/>
        </p:blipFill>
        <p:spPr>
          <a:xfrm>
            <a:off x="251640" y="332640"/>
            <a:ext cx="2950920" cy="884520"/>
          </a:xfrm>
          <a:prstGeom prst="rect">
            <a:avLst/>
          </a:prstGeom>
          <a:ln>
            <a:noFill/>
          </a:ln>
        </p:spPr>
      </p:pic>
      <p:pic>
        <p:nvPicPr>
          <p:cNvPr id="321" name="leeds_logo.pdf"/>
          <p:cNvPicPr/>
          <p:nvPr/>
        </p:nvPicPr>
        <p:blipFill>
          <a:blip r:embed="rId3"/>
          <a:stretch/>
        </p:blipFill>
        <p:spPr>
          <a:xfrm>
            <a:off x="2992680" y="2383920"/>
            <a:ext cx="2059200" cy="596880"/>
          </a:xfrm>
          <a:prstGeom prst="rect">
            <a:avLst/>
          </a:prstGeom>
          <a:ln w="12600">
            <a:noFill/>
          </a:ln>
        </p:spPr>
      </p:pic>
      <p:pic>
        <p:nvPicPr>
          <p:cNvPr id="322" name="LVP_UNI_LOGO_CMYK1.pdf"/>
          <p:cNvPicPr/>
          <p:nvPr/>
        </p:nvPicPr>
        <p:blipFill>
          <a:blip r:embed="rId4"/>
          <a:stretch/>
        </p:blipFill>
        <p:spPr>
          <a:xfrm>
            <a:off x="281160" y="2474640"/>
            <a:ext cx="2459520" cy="570600"/>
          </a:xfrm>
          <a:prstGeom prst="rect">
            <a:avLst/>
          </a:prstGeom>
          <a:ln w="12600">
            <a:noFill/>
          </a:ln>
        </p:spPr>
      </p:pic>
      <p:pic>
        <p:nvPicPr>
          <p:cNvPr id="323" name="ox_brand_cmyk_pos.pdf"/>
          <p:cNvPicPr/>
          <p:nvPr/>
        </p:nvPicPr>
        <p:blipFill>
          <a:blip r:embed="rId5"/>
          <a:stretch/>
        </p:blipFill>
        <p:spPr>
          <a:xfrm>
            <a:off x="5460840" y="2320560"/>
            <a:ext cx="723240" cy="723240"/>
          </a:xfrm>
          <a:prstGeom prst="rect">
            <a:avLst/>
          </a:prstGeom>
          <a:ln w="12600">
            <a:noFill/>
          </a:ln>
        </p:spPr>
      </p:pic>
      <p:pic>
        <p:nvPicPr>
          <p:cNvPr id="324" name="pasted-image.jpg"/>
          <p:cNvPicPr/>
          <p:nvPr/>
        </p:nvPicPr>
        <p:blipFill>
          <a:blip r:embed="rId6"/>
          <a:stretch/>
        </p:blipFill>
        <p:spPr>
          <a:xfrm>
            <a:off x="6431040" y="2349360"/>
            <a:ext cx="2254320" cy="66564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ustomShape 1"/>
          <p:cNvSpPr/>
          <p:nvPr/>
        </p:nvSpPr>
        <p:spPr>
          <a:xfrm>
            <a:off x="457200" y="1050840"/>
            <a:ext cx="8228160" cy="5073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your own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 it in to 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 it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 at the attribute data 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head(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LSOA@data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Map it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Or download and map some data from </a:t>
            </a:r>
            <a:r>
              <a:rPr lang="en-GB" sz="32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  <a:hlinkClick r:id="rId2"/>
              </a:rPr>
              <a:t>http://data.cdrc.ac.uk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I will come around on a 1-to-1 basis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Libraries..		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maptools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rgdal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writeSpatialShape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writeOGR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Two functions that perform similar jobs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Very common situation in 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Just be aware that this may happen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and remember that there are inconsistencies!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 Examples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3" name="CustomShape 2"/>
          <p:cNvSpPr/>
          <p:nvPr/>
        </p:nvSpPr>
        <p:spPr>
          <a:xfrm>
            <a:off x="457200" y="1375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Interpolation (points to surface)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Distance weighting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Autocorrelation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Clustering –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Getis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Geographically Weighted Regression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Chris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Brunsdon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Clustering – Geodemographics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Multi level modelling – space/distance/zone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5" name="CustomShape 2"/>
          <p:cNvSpPr/>
          <p:nvPr/>
        </p:nvSpPr>
        <p:spPr>
          <a:xfrm>
            <a:off x="457200" y="1600200"/>
            <a:ext cx="473364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 Introduction to R for Spatial Analysis and Mapping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Chris Brunsdon, Lex Comber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6" name="Picture 4"/>
          <p:cNvPicPr/>
          <p:nvPr/>
        </p:nvPicPr>
        <p:blipFill>
          <a:blip r:embed="rId2"/>
          <a:stretch/>
        </p:blipFill>
        <p:spPr>
          <a:xfrm>
            <a:off x="5587920" y="1693440"/>
            <a:ext cx="2914560" cy="414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Pros and Cons -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8" name="CustomShape 2"/>
          <p:cNvSpPr/>
          <p:nvPr/>
        </p:nvSpPr>
        <p:spPr>
          <a:xfrm>
            <a:off x="457200" y="1239120"/>
            <a:ext cx="8228160" cy="4885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scriptable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easily repeatable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custom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scripts sharable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+ easily customizable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steeper learning curve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command line driven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more work to generate a specific map, but easily repeatable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9" name="Picture 5"/>
          <p:cNvPicPr/>
          <p:nvPr/>
        </p:nvPicPr>
        <p:blipFill>
          <a:blip r:embed="rId2"/>
          <a:stretch/>
        </p:blipFill>
        <p:spPr>
          <a:xfrm>
            <a:off x="6667920" y="1433160"/>
            <a:ext cx="1540080" cy="116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ArcGIS, QGIS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Which one to use?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is possible in all software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But is easier in some than others!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Whichever you find easiest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QGIS/ArcGIS quickly visualizing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large data sets / reproducible &amp; repetitive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silver bullet…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Common Problems in Mapping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3" name="CustomShape 2"/>
          <p:cNvSpPr/>
          <p:nvPr/>
        </p:nvSpPr>
        <p:spPr>
          <a:xfrm>
            <a:off x="457200" y="1148760"/>
            <a:ext cx="8228160" cy="497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availability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Google, other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Losing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Saving, backups, testing backups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Specific feature not working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Restart and try again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Google, Stack Exchange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(http://www.stackexchange.com/)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 I do x in y?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Google, colleagues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4" name="Picture 3"/>
          <p:cNvPicPr/>
          <p:nvPr/>
        </p:nvPicPr>
        <p:blipFill>
          <a:blip r:embed="rId2"/>
          <a:stretch/>
        </p:blipFill>
        <p:spPr>
          <a:xfrm>
            <a:off x="5021640" y="1334160"/>
            <a:ext cx="3456720" cy="1015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Practical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Feedback is really important for 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 email / phone / in person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119840" y="957240"/>
            <a:ext cx="484308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b="0" strike="noStrike" spc="-1">
                <a:solidFill>
                  <a:srgbClr val="5B677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Open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6" name="Picture 6"/>
          <p:cNvPicPr/>
          <p:nvPr/>
        </p:nvPicPr>
        <p:blipFill>
          <a:blip r:embed="rId2"/>
          <a:stretch/>
        </p:blipFill>
        <p:spPr>
          <a:xfrm>
            <a:off x="251640" y="332640"/>
            <a:ext cx="2950920" cy="884520"/>
          </a:xfrm>
          <a:prstGeom prst="rect">
            <a:avLst/>
          </a:prstGeom>
          <a:ln>
            <a:noFill/>
          </a:ln>
        </p:spPr>
      </p:pic>
      <p:pic>
        <p:nvPicPr>
          <p:cNvPr id="327" name="Picture 22"/>
          <p:cNvPicPr/>
          <p:nvPr/>
        </p:nvPicPr>
        <p:blipFill>
          <a:blip r:embed="rId3"/>
          <a:stretch/>
        </p:blipFill>
        <p:spPr>
          <a:xfrm>
            <a:off x="8193600" y="1418760"/>
            <a:ext cx="614880" cy="614880"/>
          </a:xfrm>
          <a:prstGeom prst="rect">
            <a:avLst/>
          </a:prstGeom>
          <a:ln>
            <a:noFill/>
          </a:ln>
        </p:spPr>
      </p:pic>
      <p:pic>
        <p:nvPicPr>
          <p:cNvPr id="328" name="Picture 1"/>
          <p:cNvPicPr/>
          <p:nvPr/>
        </p:nvPicPr>
        <p:blipFill>
          <a:blip r:embed="rId4"/>
          <a:srcRect b="5559"/>
          <a:stretch/>
        </p:blipFill>
        <p:spPr>
          <a:xfrm>
            <a:off x="251640" y="2209680"/>
            <a:ext cx="4253040" cy="314172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1253880" y="5522760"/>
            <a:ext cx="265464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b="0" strike="noStrike" spc="-1">
                <a:solidFill>
                  <a:srgbClr val="5B677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data.cdrc.ac.uk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0" name="Picture 2"/>
          <p:cNvPicPr/>
          <p:nvPr/>
        </p:nvPicPr>
        <p:blipFill>
          <a:blip r:embed="rId5"/>
          <a:stretch/>
        </p:blipFill>
        <p:spPr>
          <a:xfrm>
            <a:off x="4788000" y="2209680"/>
            <a:ext cx="4096080" cy="3122280"/>
          </a:xfrm>
          <a:prstGeom prst="rect">
            <a:avLst/>
          </a:prstGeom>
          <a:ln>
            <a:noFill/>
          </a:ln>
        </p:spPr>
      </p:pic>
      <p:sp>
        <p:nvSpPr>
          <p:cNvPr id="331" name="CustomShape 3"/>
          <p:cNvSpPr/>
          <p:nvPr/>
        </p:nvSpPr>
        <p:spPr>
          <a:xfrm>
            <a:off x="5609520" y="5508000"/>
            <a:ext cx="279720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b="0" strike="noStrike" spc="-1">
                <a:solidFill>
                  <a:srgbClr val="5B677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maps.cdrc.ac.uk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2315880" y="274680"/>
            <a:ext cx="636948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CDRC Services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Unused Slides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Formats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0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 data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Spatial*DataFrame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Shapefiles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SpatiaLite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Reading Personal &amp; File Geodatabases is possible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Writing is not (easily) possible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RStudio Server can be useful for very large datasets (&gt; multiple tens GB RAM)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ADRN-E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Administrative Data Research Network (ADRN) established by ESRC 2014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One centre in each UK country – Administrative Data Research Centre for England (ADRC-E)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Collaboration between Southampton/Bloomsbury/Office for National Statistics (ONS)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5" name="Picture 8"/>
          <p:cNvPicPr/>
          <p:nvPr/>
        </p:nvPicPr>
        <p:blipFill>
          <a:blip r:embed="rId2"/>
          <a:stretch/>
        </p:blipFill>
        <p:spPr>
          <a:xfrm>
            <a:off x="412560" y="274680"/>
            <a:ext cx="2579400" cy="103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Administrative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collected by government for routine administrative purposes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3" indent="-215640">
              <a:lnSpc>
                <a:spcPct val="11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e.g. health, education, crime, benefits,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Many key policy-related research questions unlocked by potential linked administrative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Access arrangements complex, requiring regulation, training, secure access environments, etc.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Picture 4"/>
          <p:cNvPicPr/>
          <p:nvPr/>
        </p:nvPicPr>
        <p:blipFill>
          <a:blip r:embed="rId2"/>
          <a:stretch/>
        </p:blipFill>
        <p:spPr>
          <a:xfrm>
            <a:off x="6563880" y="5811840"/>
            <a:ext cx="2579400" cy="103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1" name="Picture 4"/>
          <p:cNvPicPr/>
          <p:nvPr/>
        </p:nvPicPr>
        <p:blipFill>
          <a:blip r:embed="rId2"/>
          <a:stretch/>
        </p:blipFill>
        <p:spPr>
          <a:xfrm>
            <a:off x="6563880" y="5811840"/>
            <a:ext cx="2579400" cy="1033920"/>
          </a:xfrm>
          <a:prstGeom prst="rect">
            <a:avLst/>
          </a:prstGeom>
          <a:ln>
            <a:noFill/>
          </a:ln>
        </p:spPr>
      </p:pic>
      <p:pic>
        <p:nvPicPr>
          <p:cNvPr id="342" name="Picture 5"/>
          <p:cNvPicPr/>
          <p:nvPr/>
        </p:nvPicPr>
        <p:blipFill>
          <a:blip r:embed="rId3"/>
          <a:stretch/>
        </p:blipFill>
        <p:spPr>
          <a:xfrm>
            <a:off x="0" y="-27360"/>
            <a:ext cx="9143280" cy="702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5" name="Picture 4"/>
          <p:cNvPicPr/>
          <p:nvPr/>
        </p:nvPicPr>
        <p:blipFill>
          <a:blip r:embed="rId2"/>
          <a:stretch/>
        </p:blipFill>
        <p:spPr>
          <a:xfrm>
            <a:off x="6563880" y="5811840"/>
            <a:ext cx="2579400" cy="1033920"/>
          </a:xfrm>
          <a:prstGeom prst="rect">
            <a:avLst/>
          </a:prstGeom>
          <a:ln>
            <a:noFill/>
          </a:ln>
        </p:spPr>
      </p:pic>
      <p:sp>
        <p:nvSpPr>
          <p:cNvPr id="346" name="CustomShape 3"/>
          <p:cNvSpPr/>
          <p:nvPr/>
        </p:nvSpPr>
        <p:spPr>
          <a:xfrm>
            <a:off x="609480" y="1569240"/>
            <a:ext cx="8228160" cy="470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Secure laboratory infrastructure for analysis of de-identified linked administrative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Research programme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Substantive and methodological projects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Services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Support for approved ADRN projects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Training and outreach – including today’s course!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609480" y="42696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ADRN-E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4719960" y="2784960"/>
            <a:ext cx="1743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724280" y="3147480"/>
            <a:ext cx="3872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1" name="CustomShape 4"/>
          <p:cNvSpPr/>
          <p:nvPr/>
        </p:nvSpPr>
        <p:spPr>
          <a:xfrm>
            <a:off x="694800" y="2778120"/>
            <a:ext cx="38268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Tues 14</a:t>
            </a:r>
            <a:r>
              <a:rPr lang="en-GB" sz="1800" b="1" strike="noStrike" spc="-1" baseline="10100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Feb 2017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10:00am – 4:00pm/4:30pm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5"/>
          <p:cNvSpPr/>
          <p:nvPr/>
        </p:nvSpPr>
        <p:spPr>
          <a:xfrm>
            <a:off x="504000" y="1161360"/>
            <a:ext cx="8220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GB" sz="36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 to Spatial Data &amp;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Using R for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06"/>
          <p:cNvPicPr/>
          <p:nvPr/>
        </p:nvPicPr>
        <p:blipFill>
          <a:blip r:embed="rId2"/>
          <a:stretch/>
        </p:blipFill>
        <p:spPr>
          <a:xfrm>
            <a:off x="432000" y="5101200"/>
            <a:ext cx="2579400" cy="1033920"/>
          </a:xfrm>
          <a:prstGeom prst="rect">
            <a:avLst/>
          </a:prstGeom>
          <a:ln>
            <a:noFill/>
          </a:ln>
        </p:spPr>
      </p:pic>
      <p:pic>
        <p:nvPicPr>
          <p:cNvPr id="274" name="Picture 207"/>
          <p:cNvPicPr/>
          <p:nvPr/>
        </p:nvPicPr>
        <p:blipFill>
          <a:blip r:embed="rId3"/>
          <a:stretch/>
        </p:blipFill>
        <p:spPr>
          <a:xfrm>
            <a:off x="3412080" y="5082840"/>
            <a:ext cx="2059200" cy="1036440"/>
          </a:xfrm>
          <a:prstGeom prst="rect">
            <a:avLst/>
          </a:prstGeom>
          <a:ln>
            <a:noFill/>
          </a:ln>
        </p:spPr>
      </p:pic>
      <p:pic>
        <p:nvPicPr>
          <p:cNvPr id="275" name="Picture 208"/>
          <p:cNvPicPr/>
          <p:nvPr/>
        </p:nvPicPr>
        <p:blipFill>
          <a:blip r:embed="rId4"/>
          <a:stretch/>
        </p:blipFill>
        <p:spPr>
          <a:xfrm>
            <a:off x="5832000" y="5181840"/>
            <a:ext cx="3011040" cy="93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as a GIS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Command line driven, rather than GUI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Disadvantages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Remembering commands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1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glossary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1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Steeper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1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learning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curve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0" name="Picture 3"/>
          <p:cNvPicPr/>
          <p:nvPr/>
        </p:nvPicPr>
        <p:blipFill>
          <a:blip r:embed="rId2"/>
          <a:stretch/>
        </p:blipFill>
        <p:spPr>
          <a:xfrm>
            <a:off x="7514640" y="5533920"/>
            <a:ext cx="1170720" cy="975240"/>
          </a:xfrm>
          <a:prstGeom prst="rect">
            <a:avLst/>
          </a:prstGeom>
          <a:ln>
            <a:noFill/>
          </a:ln>
        </p:spPr>
      </p:pic>
      <p:pic>
        <p:nvPicPr>
          <p:cNvPr id="351" name="Picture 5"/>
          <p:cNvPicPr/>
          <p:nvPr/>
        </p:nvPicPr>
        <p:blipFill>
          <a:blip r:embed="rId3"/>
          <a:srcRect r="38741"/>
          <a:stretch/>
        </p:blipFill>
        <p:spPr>
          <a:xfrm>
            <a:off x="5814720" y="2438280"/>
            <a:ext cx="3327840" cy="4198680"/>
          </a:xfrm>
          <a:prstGeom prst="rect">
            <a:avLst/>
          </a:prstGeom>
          <a:ln>
            <a:noFill/>
          </a:ln>
        </p:spPr>
      </p:pic>
      <p:pic>
        <p:nvPicPr>
          <p:cNvPr id="352" name="Picture 351"/>
          <p:cNvPicPr/>
          <p:nvPr/>
        </p:nvPicPr>
        <p:blipFill>
          <a:blip r:embed="rId4"/>
          <a:stretch/>
        </p:blipFill>
        <p:spPr>
          <a:xfrm>
            <a:off x="3341880" y="3782040"/>
            <a:ext cx="2129760" cy="302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as a GIS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Advantages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Easy to record what you did and repeat specific pieces of work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Lots of reproducible examples on the web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Easily scriptable.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134,567 maps? easy!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2011 Census Open Atlas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2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1400" b="0" u="sng" strike="noStrike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http://www.alex-singleton.com/r/2014/02/05/2011-census-open-atlas-project-version-two/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2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Picture 1"/>
          <p:cNvPicPr/>
          <p:nvPr/>
        </p:nvPicPr>
        <p:blipFill>
          <a:blip r:embed="rId2"/>
          <a:stretch/>
        </p:blipFill>
        <p:spPr>
          <a:xfrm>
            <a:off x="5185800" y="1319040"/>
            <a:ext cx="3326040" cy="4752360"/>
          </a:xfrm>
          <a:prstGeom prst="rect">
            <a:avLst/>
          </a:prstGeom>
          <a:ln>
            <a:noFill/>
          </a:ln>
        </p:spPr>
      </p:pic>
      <p:pic>
        <p:nvPicPr>
          <p:cNvPr id="356" name="Picture 2"/>
          <p:cNvPicPr/>
          <p:nvPr/>
        </p:nvPicPr>
        <p:blipFill>
          <a:blip r:embed="rId3"/>
          <a:stretch/>
        </p:blipFill>
        <p:spPr>
          <a:xfrm>
            <a:off x="457200" y="1183680"/>
            <a:ext cx="4030920" cy="5361840"/>
          </a:xfrm>
          <a:prstGeom prst="rect">
            <a:avLst/>
          </a:prstGeom>
          <a:ln>
            <a:noFill/>
          </a:ln>
        </p:spPr>
      </p:pic>
      <p:sp>
        <p:nvSpPr>
          <p:cNvPr id="35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in Action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83840" y="6488640"/>
            <a:ext cx="4235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Economically active – Full-time students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1"/>
          <p:cNvPicPr/>
          <p:nvPr/>
        </p:nvPicPr>
        <p:blipFill>
          <a:blip r:embed="rId2"/>
          <a:stretch/>
        </p:blipFill>
        <p:spPr>
          <a:xfrm>
            <a:off x="4093200" y="357480"/>
            <a:ext cx="5049360" cy="6113880"/>
          </a:xfrm>
          <a:prstGeom prst="rect">
            <a:avLst/>
          </a:prstGeom>
          <a:ln>
            <a:noFill/>
          </a:ln>
        </p:spPr>
      </p:pic>
      <p:pic>
        <p:nvPicPr>
          <p:cNvPr id="360" name="Picture 2"/>
          <p:cNvPicPr/>
          <p:nvPr/>
        </p:nvPicPr>
        <p:blipFill>
          <a:blip r:embed="rId3"/>
          <a:srcRect r="10039"/>
          <a:stretch/>
        </p:blipFill>
        <p:spPr>
          <a:xfrm>
            <a:off x="0" y="357480"/>
            <a:ext cx="4498920" cy="6113880"/>
          </a:xfrm>
          <a:prstGeom prst="rect">
            <a:avLst/>
          </a:prstGeom>
          <a:ln>
            <a:noFill/>
          </a:ln>
        </p:spPr>
      </p:pic>
      <p:sp>
        <p:nvSpPr>
          <p:cNvPr id="361" name="CustomShape 1"/>
          <p:cNvSpPr/>
          <p:nvPr/>
        </p:nvSpPr>
        <p:spPr>
          <a:xfrm>
            <a:off x="1325160" y="6488640"/>
            <a:ext cx="26168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structure – 18 to 19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5658840" y="6483600"/>
            <a:ext cx="26168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structure – 20 to 24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Picture 2"/>
          <p:cNvPicPr/>
          <p:nvPr/>
        </p:nvPicPr>
        <p:blipFill>
          <a:blip r:embed="rId2"/>
          <a:srcRect l="11588"/>
          <a:stretch/>
        </p:blipFill>
        <p:spPr>
          <a:xfrm>
            <a:off x="4660560" y="259560"/>
            <a:ext cx="4482000" cy="6412320"/>
          </a:xfrm>
          <a:prstGeom prst="rect">
            <a:avLst/>
          </a:prstGeom>
          <a:ln>
            <a:noFill/>
          </a:ln>
        </p:spPr>
      </p:pic>
      <p:pic>
        <p:nvPicPr>
          <p:cNvPr id="364" name="Picture 3"/>
          <p:cNvPicPr/>
          <p:nvPr/>
        </p:nvPicPr>
        <p:blipFill>
          <a:blip r:embed="rId3"/>
          <a:srcRect r="11303"/>
          <a:stretch/>
        </p:blipFill>
        <p:spPr>
          <a:xfrm>
            <a:off x="0" y="259560"/>
            <a:ext cx="4659120" cy="6597000"/>
          </a:xfrm>
          <a:prstGeom prst="rect">
            <a:avLst/>
          </a:prstGeom>
          <a:ln>
            <a:noFill/>
          </a:ln>
        </p:spPr>
      </p:pic>
      <p:sp>
        <p:nvSpPr>
          <p:cNvPr id="365" name="CustomShape 1"/>
          <p:cNvSpPr/>
          <p:nvPr/>
        </p:nvSpPr>
        <p:spPr>
          <a:xfrm>
            <a:off x="2250360" y="6464520"/>
            <a:ext cx="812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Single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CustomShape 2"/>
          <p:cNvSpPr/>
          <p:nvPr/>
        </p:nvSpPr>
        <p:spPr>
          <a:xfrm>
            <a:off x="6264000" y="6488640"/>
            <a:ext cx="9525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Married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1"/>
          <p:cNvPicPr/>
          <p:nvPr/>
        </p:nvPicPr>
        <p:blipFill>
          <a:blip r:embed="rId2"/>
          <a:srcRect l="11687"/>
          <a:stretch/>
        </p:blipFill>
        <p:spPr>
          <a:xfrm>
            <a:off x="0" y="0"/>
            <a:ext cx="4845600" cy="6856560"/>
          </a:xfrm>
          <a:prstGeom prst="rect">
            <a:avLst/>
          </a:prstGeom>
          <a:ln>
            <a:noFill/>
          </a:ln>
        </p:spPr>
      </p:pic>
      <p:pic>
        <p:nvPicPr>
          <p:cNvPr id="368" name="Picture 2"/>
          <p:cNvPicPr/>
          <p:nvPr/>
        </p:nvPicPr>
        <p:blipFill>
          <a:blip r:embed="rId3"/>
          <a:srcRect l="11701" r="11260"/>
          <a:stretch/>
        </p:blipFill>
        <p:spPr>
          <a:xfrm>
            <a:off x="4705200" y="0"/>
            <a:ext cx="4437360" cy="6856560"/>
          </a:xfrm>
          <a:prstGeom prst="rect">
            <a:avLst/>
          </a:prstGeom>
          <a:ln>
            <a:noFill/>
          </a:ln>
        </p:spPr>
      </p:pic>
      <p:sp>
        <p:nvSpPr>
          <p:cNvPr id="369" name="CustomShape 1"/>
          <p:cNvSpPr/>
          <p:nvPr/>
        </p:nvSpPr>
        <p:spPr>
          <a:xfrm>
            <a:off x="1165320" y="6488640"/>
            <a:ext cx="21153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Ethnic group: white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as a GIS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1" name="Picture 3"/>
          <p:cNvPicPr/>
          <p:nvPr/>
        </p:nvPicPr>
        <p:blipFill>
          <a:blip r:embed="rId2"/>
          <a:stretch/>
        </p:blipFill>
        <p:spPr>
          <a:xfrm>
            <a:off x="7514640" y="5533920"/>
            <a:ext cx="1170720" cy="975240"/>
          </a:xfrm>
          <a:prstGeom prst="rect">
            <a:avLst/>
          </a:prstGeom>
          <a:ln>
            <a:noFill/>
          </a:ln>
        </p:spPr>
      </p:pic>
      <p:pic>
        <p:nvPicPr>
          <p:cNvPr id="372" name="Picture 4"/>
          <p:cNvPicPr/>
          <p:nvPr/>
        </p:nvPicPr>
        <p:blipFill>
          <a:blip r:embed="rId3"/>
          <a:stretch/>
        </p:blipFill>
        <p:spPr>
          <a:xfrm>
            <a:off x="468000" y="5733000"/>
            <a:ext cx="2876400" cy="722520"/>
          </a:xfrm>
          <a:prstGeom prst="rect">
            <a:avLst/>
          </a:prstGeom>
          <a:ln>
            <a:noFill/>
          </a:ln>
        </p:spPr>
      </p:pic>
      <p:pic>
        <p:nvPicPr>
          <p:cNvPr id="373" name="Picture 5"/>
          <p:cNvPicPr/>
          <p:nvPr/>
        </p:nvPicPr>
        <p:blipFill>
          <a:blip r:embed="rId4"/>
          <a:srcRect t="9467"/>
          <a:stretch/>
        </p:blipFill>
        <p:spPr>
          <a:xfrm>
            <a:off x="-273960" y="0"/>
            <a:ext cx="9715680" cy="7223040"/>
          </a:xfrm>
          <a:prstGeom prst="rect">
            <a:avLst/>
          </a:prstGeom>
          <a:ln>
            <a:noFill/>
          </a:ln>
        </p:spPr>
      </p:pic>
      <p:sp>
        <p:nvSpPr>
          <p:cNvPr id="374" name="CustomShape 2"/>
          <p:cNvSpPr/>
          <p:nvPr/>
        </p:nvSpPr>
        <p:spPr>
          <a:xfrm>
            <a:off x="3557520" y="274680"/>
            <a:ext cx="230148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Topography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2786040" y="5733000"/>
            <a:ext cx="36043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http://topography.geotheory.co.uk/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Other GIS software?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7" name="Picture 3"/>
          <p:cNvPicPr/>
          <p:nvPr/>
        </p:nvPicPr>
        <p:blipFill>
          <a:blip r:embed="rId2"/>
          <a:stretch/>
        </p:blipFill>
        <p:spPr>
          <a:xfrm>
            <a:off x="6665760" y="1558800"/>
            <a:ext cx="2097000" cy="894600"/>
          </a:xfrm>
          <a:prstGeom prst="rect">
            <a:avLst/>
          </a:prstGeom>
          <a:ln>
            <a:noFill/>
          </a:ln>
        </p:spPr>
      </p:pic>
      <p:pic>
        <p:nvPicPr>
          <p:cNvPr id="378" name="Picture 4"/>
          <p:cNvPicPr/>
          <p:nvPr/>
        </p:nvPicPr>
        <p:blipFill>
          <a:blip r:embed="rId3"/>
          <a:stretch/>
        </p:blipFill>
        <p:spPr>
          <a:xfrm>
            <a:off x="2405880" y="1384560"/>
            <a:ext cx="2282040" cy="1261080"/>
          </a:xfrm>
          <a:prstGeom prst="rect">
            <a:avLst/>
          </a:prstGeom>
          <a:ln>
            <a:noFill/>
          </a:ln>
        </p:spPr>
      </p:pic>
      <p:pic>
        <p:nvPicPr>
          <p:cNvPr id="379" name="Picture 5"/>
          <p:cNvPicPr/>
          <p:nvPr/>
        </p:nvPicPr>
        <p:blipFill>
          <a:blip r:embed="rId4"/>
          <a:stretch/>
        </p:blipFill>
        <p:spPr>
          <a:xfrm>
            <a:off x="4926240" y="1344600"/>
            <a:ext cx="1659960" cy="1334160"/>
          </a:xfrm>
          <a:prstGeom prst="rect">
            <a:avLst/>
          </a:prstGeom>
          <a:ln>
            <a:noFill/>
          </a:ln>
        </p:spPr>
      </p:pic>
      <p:pic>
        <p:nvPicPr>
          <p:cNvPr id="380" name="Picture 6"/>
          <p:cNvPicPr/>
          <p:nvPr/>
        </p:nvPicPr>
        <p:blipFill>
          <a:blip r:embed="rId5"/>
          <a:stretch/>
        </p:blipFill>
        <p:spPr>
          <a:xfrm>
            <a:off x="457200" y="1464120"/>
            <a:ext cx="1540080" cy="1163520"/>
          </a:xfrm>
          <a:prstGeom prst="rect">
            <a:avLst/>
          </a:prstGeom>
          <a:ln>
            <a:noFill/>
          </a:ln>
        </p:spPr>
      </p:pic>
      <p:sp>
        <p:nvSpPr>
          <p:cNvPr id="381" name="CustomShape 2"/>
          <p:cNvSpPr/>
          <p:nvPr/>
        </p:nvSpPr>
        <p:spPr>
          <a:xfrm>
            <a:off x="457200" y="3112560"/>
            <a:ext cx="8228160" cy="301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is very different to ArcGIS, but can do many of the same operations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is free (as is QGIS)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is increasingly popular in academic sector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All can be useful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Projections and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Coordinate Systems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457200" y="1957680"/>
            <a:ext cx="8381520" cy="138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Who has heard of these?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are they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457200" y="3432960"/>
            <a:ext cx="8228160" cy="222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Latitude and Longitude (WGS 1984)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52°N 37’ 30.32’’ (52.6250)	1°E 14’ 2.05’’ (1.2339)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British National Grid (Eastings &amp; Northings)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Easting: 619301	Northing: 307416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84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84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84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84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457200" y="12038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 – going from a sphere to a flat surface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4053960" y="3017520"/>
            <a:ext cx="1248840" cy="4456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88" name="Content Placeholder 7"/>
          <p:cNvPicPr/>
          <p:nvPr/>
        </p:nvPicPr>
        <p:blipFill>
          <a:blip r:embed="rId2"/>
          <a:srcRect t="69" b="-372"/>
          <a:stretch/>
        </p:blipFill>
        <p:spPr>
          <a:xfrm>
            <a:off x="5821560" y="2162160"/>
            <a:ext cx="3058560" cy="2603520"/>
          </a:xfrm>
          <a:prstGeom prst="rect">
            <a:avLst/>
          </a:prstGeom>
          <a:ln>
            <a:noFill/>
          </a:ln>
        </p:spPr>
      </p:pic>
      <p:pic>
        <p:nvPicPr>
          <p:cNvPr id="389" name="Picture 3"/>
          <p:cNvPicPr/>
          <p:nvPr/>
        </p:nvPicPr>
        <p:blipFill>
          <a:blip r:embed="rId3"/>
          <a:stretch/>
        </p:blipFill>
        <p:spPr>
          <a:xfrm>
            <a:off x="697680" y="1980360"/>
            <a:ext cx="2820240" cy="2820240"/>
          </a:xfrm>
          <a:prstGeom prst="rect">
            <a:avLst/>
          </a:prstGeom>
          <a:ln>
            <a:noFill/>
          </a:ln>
        </p:spPr>
      </p:pic>
      <p:sp>
        <p:nvSpPr>
          <p:cNvPr id="390" name="CustomShape 4"/>
          <p:cNvSpPr/>
          <p:nvPr/>
        </p:nvSpPr>
        <p:spPr>
          <a:xfrm>
            <a:off x="0" y="6427080"/>
            <a:ext cx="4570560" cy="4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http://www.primap.com/wsen/Maps/MapCollection/WorldMaps/Globe-(Europe-centered)-Vegetation-4000x4000.html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Welcome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1221120"/>
            <a:ext cx="8228880" cy="490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Introductions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Who are you?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GIS have you used before?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do you want to get from the course?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9" name="Picture 1"/>
          <p:cNvPicPr/>
          <p:nvPr/>
        </p:nvPicPr>
        <p:blipFill>
          <a:blip r:embed="rId2"/>
          <a:stretch/>
        </p:blipFill>
        <p:spPr>
          <a:xfrm>
            <a:off x="5471640" y="3637800"/>
            <a:ext cx="3639960" cy="321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2" name="Picture 2"/>
          <p:cNvPicPr/>
          <p:nvPr/>
        </p:nvPicPr>
        <p:blipFill>
          <a:blip r:embed="rId2"/>
          <a:stretch/>
        </p:blipFill>
        <p:spPr>
          <a:xfrm>
            <a:off x="5187960" y="1809360"/>
            <a:ext cx="3354480" cy="2282400"/>
          </a:xfrm>
          <a:prstGeom prst="rect">
            <a:avLst/>
          </a:prstGeom>
          <a:ln>
            <a:noFill/>
          </a:ln>
        </p:spPr>
      </p:pic>
      <p:sp>
        <p:nvSpPr>
          <p:cNvPr id="393" name="CustomShape 2"/>
          <p:cNvSpPr/>
          <p:nvPr/>
        </p:nvSpPr>
        <p:spPr>
          <a:xfrm>
            <a:off x="4083840" y="6455520"/>
            <a:ext cx="5058720" cy="4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http://krygier.owu.edu/krygier_html/geog_353/geog_353_lo/geog_353_lo05.html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Picture 6"/>
          <p:cNvPicPr/>
          <p:nvPr/>
        </p:nvPicPr>
        <p:blipFill>
          <a:blip r:embed="rId3"/>
          <a:stretch/>
        </p:blipFill>
        <p:spPr>
          <a:xfrm>
            <a:off x="331920" y="1912320"/>
            <a:ext cx="2906640" cy="2179440"/>
          </a:xfrm>
          <a:prstGeom prst="rect">
            <a:avLst/>
          </a:prstGeom>
          <a:ln>
            <a:noFill/>
          </a:ln>
        </p:spPr>
      </p:pic>
      <p:sp>
        <p:nvSpPr>
          <p:cNvPr id="395" name="CustomShape 3"/>
          <p:cNvSpPr/>
          <p:nvPr/>
        </p:nvSpPr>
        <p:spPr>
          <a:xfrm>
            <a:off x="11880" y="6594120"/>
            <a:ext cx="4570560" cy="25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http://www.hdwallpapersos.com/orange-fruit-hd-wallpapers.html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CustomShape 4"/>
          <p:cNvSpPr/>
          <p:nvPr/>
        </p:nvSpPr>
        <p:spPr>
          <a:xfrm>
            <a:off x="3588840" y="2793960"/>
            <a:ext cx="1248840" cy="44568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" name="CustomShape 5"/>
          <p:cNvSpPr/>
          <p:nvPr/>
        </p:nvSpPr>
        <p:spPr>
          <a:xfrm>
            <a:off x="457200" y="12038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 – going from a sphere to a flat surface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CustomShape 6"/>
          <p:cNvSpPr/>
          <p:nvPr/>
        </p:nvSpPr>
        <p:spPr>
          <a:xfrm>
            <a:off x="85320" y="4868640"/>
            <a:ext cx="9018360" cy="45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Can’t maintain all of shape, area, angles (bearing) and distance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CustomShape 7"/>
          <p:cNvSpPr/>
          <p:nvPr/>
        </p:nvSpPr>
        <p:spPr>
          <a:xfrm>
            <a:off x="494280" y="5616000"/>
            <a:ext cx="8000640" cy="60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Video - http://flowingdata.com/2016/12/08/physical-demo-of-how-all-maps-are-wrong/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1" name="Content Placeholder 7"/>
          <p:cNvPicPr/>
          <p:nvPr/>
        </p:nvPicPr>
        <p:blipFill>
          <a:blip r:embed="rId2"/>
          <a:srcRect t="69" b="-372"/>
          <a:stretch/>
        </p:blipFill>
        <p:spPr>
          <a:xfrm>
            <a:off x="0" y="-27360"/>
            <a:ext cx="6856560" cy="5836320"/>
          </a:xfrm>
          <a:prstGeom prst="rect">
            <a:avLst/>
          </a:prstGeom>
          <a:ln>
            <a:noFill/>
          </a:ln>
        </p:spPr>
      </p:pic>
      <p:pic>
        <p:nvPicPr>
          <p:cNvPr id="402" name="Picture 9"/>
          <p:cNvPicPr/>
          <p:nvPr/>
        </p:nvPicPr>
        <p:blipFill>
          <a:blip r:embed="rId3"/>
          <a:stretch/>
        </p:blipFill>
        <p:spPr>
          <a:xfrm>
            <a:off x="4208040" y="3547800"/>
            <a:ext cx="4934520" cy="330876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>
            <a:off x="6858000" y="-16560"/>
            <a:ext cx="228456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file is licensed under the Creative Commons Attribution-Share Alike 3.0 Unported license. http://en.wikipedia.org/wiki/File:Mercator_projection_SW.jpg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6715800" y="1417680"/>
            <a:ext cx="217584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Mercator projection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2"/>
          <p:cNvSpPr/>
          <p:nvPr/>
        </p:nvSpPr>
        <p:spPr>
          <a:xfrm>
            <a:off x="0" y="6502320"/>
            <a:ext cx="4086360" cy="33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file is licensed under the Creative Commons Attribution-Share Alike 3.0 Unported license. http://en.wikipedia.org/wiki/File:Gall%E2%80%93Peters_projection_SW.jpg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Content Placeholder 7"/>
          <p:cNvPicPr/>
          <p:nvPr/>
        </p:nvPicPr>
        <p:blipFill>
          <a:blip r:embed="rId2"/>
          <a:srcRect t="69" b="-372"/>
          <a:stretch/>
        </p:blipFill>
        <p:spPr>
          <a:xfrm>
            <a:off x="0" y="-16560"/>
            <a:ext cx="6622920" cy="5637240"/>
          </a:xfrm>
          <a:prstGeom prst="rect">
            <a:avLst/>
          </a:prstGeom>
          <a:ln>
            <a:noFill/>
          </a:ln>
        </p:spPr>
      </p:pic>
      <p:sp>
        <p:nvSpPr>
          <p:cNvPr id="408" name="CustomShape 3"/>
          <p:cNvSpPr/>
          <p:nvPr/>
        </p:nvSpPr>
        <p:spPr>
          <a:xfrm>
            <a:off x="6858000" y="-16560"/>
            <a:ext cx="2284560" cy="69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file is licensed under the Creative Commons Attribution-Share Alike 3.0 Unported license. http://en.wikipedia.org/wiki/File:Mercator_projection_SW.jpg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9" name="Picture 4"/>
          <p:cNvPicPr/>
          <p:nvPr/>
        </p:nvPicPr>
        <p:blipFill>
          <a:blip r:embed="rId3"/>
          <a:stretch/>
        </p:blipFill>
        <p:spPr>
          <a:xfrm>
            <a:off x="4087800" y="3643200"/>
            <a:ext cx="5054760" cy="3228120"/>
          </a:xfrm>
          <a:prstGeom prst="rect">
            <a:avLst/>
          </a:prstGeom>
          <a:ln>
            <a:noFill/>
          </a:ln>
        </p:spPr>
      </p:pic>
      <p:sp>
        <p:nvSpPr>
          <p:cNvPr id="410" name="CustomShape 4"/>
          <p:cNvSpPr/>
          <p:nvPr/>
        </p:nvSpPr>
        <p:spPr>
          <a:xfrm>
            <a:off x="6715800" y="1417680"/>
            <a:ext cx="2175840" cy="94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Mercator projection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214560" y="5883840"/>
            <a:ext cx="376884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Gall-Peters projection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2"/>
          <p:cNvSpPr/>
          <p:nvPr/>
        </p:nvSpPr>
        <p:spPr>
          <a:xfrm>
            <a:off x="1169640" y="5837760"/>
            <a:ext cx="667296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Africa: 30 million sq km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Greenland: 2 million sq km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4" name="Content Placeholder 7"/>
          <p:cNvPicPr/>
          <p:nvPr/>
        </p:nvPicPr>
        <p:blipFill>
          <a:blip r:embed="rId2"/>
          <a:srcRect t="69" b="-372"/>
          <a:stretch/>
        </p:blipFill>
        <p:spPr>
          <a:xfrm>
            <a:off x="1062360" y="0"/>
            <a:ext cx="6856560" cy="5836320"/>
          </a:xfrm>
          <a:prstGeom prst="rect">
            <a:avLst/>
          </a:prstGeom>
          <a:ln>
            <a:noFill/>
          </a:ln>
        </p:spPr>
      </p:pic>
      <p:sp>
        <p:nvSpPr>
          <p:cNvPr id="415" name="CustomShape 3"/>
          <p:cNvSpPr/>
          <p:nvPr/>
        </p:nvSpPr>
        <p:spPr>
          <a:xfrm>
            <a:off x="4164120" y="211176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6" name="CustomShape 4"/>
          <p:cNvSpPr/>
          <p:nvPr/>
        </p:nvSpPr>
        <p:spPr>
          <a:xfrm>
            <a:off x="3111480" y="4248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Projections etc.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9" name="Picture 9"/>
          <p:cNvPicPr/>
          <p:nvPr/>
        </p:nvPicPr>
        <p:blipFill>
          <a:blip r:embed="rId2"/>
          <a:stretch/>
        </p:blipFill>
        <p:spPr>
          <a:xfrm>
            <a:off x="0" y="0"/>
            <a:ext cx="7104240" cy="4537080"/>
          </a:xfrm>
          <a:prstGeom prst="rect">
            <a:avLst/>
          </a:prstGeom>
          <a:ln>
            <a:noFill/>
          </a:ln>
        </p:spPr>
      </p:pic>
      <p:sp>
        <p:nvSpPr>
          <p:cNvPr id="420" name="CustomShape 3"/>
          <p:cNvSpPr/>
          <p:nvPr/>
        </p:nvSpPr>
        <p:spPr>
          <a:xfrm>
            <a:off x="3392640" y="97704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" name="CustomShape 4"/>
          <p:cNvSpPr/>
          <p:nvPr/>
        </p:nvSpPr>
        <p:spPr>
          <a:xfrm>
            <a:off x="2146320" y="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22" name="Content Placeholder 7"/>
          <p:cNvPicPr/>
          <p:nvPr/>
        </p:nvPicPr>
        <p:blipFill>
          <a:blip r:embed="rId3"/>
          <a:srcRect t="69" r="9008" b="37228"/>
          <a:stretch/>
        </p:blipFill>
        <p:spPr>
          <a:xfrm>
            <a:off x="2903400" y="3207240"/>
            <a:ext cx="6239160" cy="3649320"/>
          </a:xfrm>
          <a:prstGeom prst="rect">
            <a:avLst/>
          </a:prstGeom>
          <a:ln>
            <a:noFill/>
          </a:ln>
        </p:spPr>
      </p:pic>
      <p:sp>
        <p:nvSpPr>
          <p:cNvPr id="423" name="CustomShape 5"/>
          <p:cNvSpPr/>
          <p:nvPr/>
        </p:nvSpPr>
        <p:spPr>
          <a:xfrm>
            <a:off x="6049800" y="533160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" name="CustomShape 6"/>
          <p:cNvSpPr/>
          <p:nvPr/>
        </p:nvSpPr>
        <p:spPr>
          <a:xfrm>
            <a:off x="5017680" y="320724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" name="CustomShape 7"/>
          <p:cNvSpPr/>
          <p:nvPr/>
        </p:nvSpPr>
        <p:spPr>
          <a:xfrm>
            <a:off x="131400" y="5810400"/>
            <a:ext cx="2880360" cy="91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Africa: 30 million sq km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Greenland: 2 million sq km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Mercator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228600" y="1062360"/>
            <a:ext cx="672588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“The Father of Modern Cartography”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 Mercator’s Projection the navigators of the succeeding centuries sailed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1569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9" name="Content Placeholder 7"/>
          <p:cNvPicPr/>
          <p:nvPr/>
        </p:nvPicPr>
        <p:blipFill>
          <a:blip r:embed="rId3"/>
          <a:srcRect t="63" r="1786" b="10633"/>
          <a:stretch/>
        </p:blipFill>
        <p:spPr>
          <a:xfrm>
            <a:off x="1833840" y="2592000"/>
            <a:ext cx="5527080" cy="4264560"/>
          </a:xfrm>
          <a:prstGeom prst="rect">
            <a:avLst/>
          </a:prstGeom>
          <a:ln>
            <a:noFill/>
          </a:ln>
        </p:spPr>
      </p:pic>
      <p:pic>
        <p:nvPicPr>
          <p:cNvPr id="430" name="Picture 1"/>
          <p:cNvPicPr/>
          <p:nvPr/>
        </p:nvPicPr>
        <p:blipFill>
          <a:blip r:embed="rId4"/>
          <a:srcRect l="26012" r="36244"/>
          <a:stretch/>
        </p:blipFill>
        <p:spPr>
          <a:xfrm>
            <a:off x="7362360" y="0"/>
            <a:ext cx="1941840" cy="685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Projections etc.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33" name="Picture 9"/>
          <p:cNvPicPr/>
          <p:nvPr/>
        </p:nvPicPr>
        <p:blipFill>
          <a:blip r:embed="rId2"/>
          <a:stretch/>
        </p:blipFill>
        <p:spPr>
          <a:xfrm>
            <a:off x="0" y="0"/>
            <a:ext cx="7104240" cy="4537080"/>
          </a:xfrm>
          <a:prstGeom prst="rect">
            <a:avLst/>
          </a:prstGeom>
          <a:ln>
            <a:noFill/>
          </a:ln>
        </p:spPr>
      </p:pic>
      <p:sp>
        <p:nvSpPr>
          <p:cNvPr id="434" name="CustomShape 3"/>
          <p:cNvSpPr/>
          <p:nvPr/>
        </p:nvSpPr>
        <p:spPr>
          <a:xfrm>
            <a:off x="3392640" y="97704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5" name="CustomShape 4"/>
          <p:cNvSpPr/>
          <p:nvPr/>
        </p:nvSpPr>
        <p:spPr>
          <a:xfrm>
            <a:off x="2146320" y="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36" name="Content Placeholder 7"/>
          <p:cNvPicPr/>
          <p:nvPr/>
        </p:nvPicPr>
        <p:blipFill>
          <a:blip r:embed="rId3"/>
          <a:srcRect t="69" r="9008" b="37228"/>
          <a:stretch/>
        </p:blipFill>
        <p:spPr>
          <a:xfrm>
            <a:off x="2903400" y="3207240"/>
            <a:ext cx="6239160" cy="3649320"/>
          </a:xfrm>
          <a:prstGeom prst="rect">
            <a:avLst/>
          </a:prstGeom>
          <a:ln>
            <a:noFill/>
          </a:ln>
        </p:spPr>
      </p:pic>
      <p:sp>
        <p:nvSpPr>
          <p:cNvPr id="437" name="CustomShape 5"/>
          <p:cNvSpPr/>
          <p:nvPr/>
        </p:nvSpPr>
        <p:spPr>
          <a:xfrm>
            <a:off x="6049800" y="533160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" name="CustomShape 6"/>
          <p:cNvSpPr/>
          <p:nvPr/>
        </p:nvSpPr>
        <p:spPr>
          <a:xfrm>
            <a:off x="5017680" y="3207240"/>
            <a:ext cx="1139760" cy="152496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" name="CustomShape 7"/>
          <p:cNvSpPr/>
          <p:nvPr/>
        </p:nvSpPr>
        <p:spPr>
          <a:xfrm>
            <a:off x="30240" y="4733640"/>
            <a:ext cx="2326320" cy="20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Reprojection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Can’t maintain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area and angles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Peters: area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Mercator: angles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are Projections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map(s) may not be as they appear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may appear in the wrong place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2" name="Picture 3"/>
          <p:cNvPicPr/>
          <p:nvPr/>
        </p:nvPicPr>
        <p:blipFill>
          <a:blip r:embed="rId2"/>
          <a:stretch/>
        </p:blipFill>
        <p:spPr>
          <a:xfrm>
            <a:off x="5953320" y="4656240"/>
            <a:ext cx="1806480" cy="2200320"/>
          </a:xfrm>
          <a:prstGeom prst="rect">
            <a:avLst/>
          </a:prstGeom>
          <a:ln>
            <a:noFill/>
          </a:ln>
        </p:spPr>
      </p:pic>
      <p:pic>
        <p:nvPicPr>
          <p:cNvPr id="443" name="Picture 4"/>
          <p:cNvPicPr/>
          <p:nvPr/>
        </p:nvPicPr>
        <p:blipFill>
          <a:blip r:embed="rId3"/>
          <a:stretch/>
        </p:blipFill>
        <p:spPr>
          <a:xfrm>
            <a:off x="7761240" y="4656240"/>
            <a:ext cx="1381320" cy="22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551160" y="661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2"/>
          <p:cNvSpPr/>
          <p:nvPr/>
        </p:nvSpPr>
        <p:spPr>
          <a:xfrm>
            <a:off x="551160" y="1987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46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2560" cy="644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Picture 5"/>
          <p:cNvPicPr/>
          <p:nvPr/>
        </p:nvPicPr>
        <p:blipFill>
          <a:blip r:embed="rId2"/>
          <a:stretch/>
        </p:blipFill>
        <p:spPr>
          <a:xfrm>
            <a:off x="0" y="0"/>
            <a:ext cx="9142560" cy="6443640"/>
          </a:xfrm>
          <a:prstGeom prst="rect">
            <a:avLst/>
          </a:prstGeom>
          <a:ln>
            <a:noFill/>
          </a:ln>
        </p:spPr>
      </p:pic>
      <p:pic>
        <p:nvPicPr>
          <p:cNvPr id="448" name="Picture 10"/>
          <p:cNvPicPr/>
          <p:nvPr/>
        </p:nvPicPr>
        <p:blipFill>
          <a:blip r:embed="rId3"/>
          <a:stretch/>
        </p:blipFill>
        <p:spPr>
          <a:xfrm>
            <a:off x="5533200" y="3861720"/>
            <a:ext cx="71280" cy="12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will you get from the course?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57200" y="1311480"/>
            <a:ext cx="8228160" cy="48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Background on R and spatial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Load spatial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Create a map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3" name="Picture 1"/>
          <p:cNvPicPr/>
          <p:nvPr/>
        </p:nvPicPr>
        <p:blipFill>
          <a:blip r:embed="rId2"/>
          <a:stretch/>
        </p:blipFill>
        <p:spPr>
          <a:xfrm>
            <a:off x="4128480" y="2442600"/>
            <a:ext cx="4983120" cy="450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are Projections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map(s) may not be as they appear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may appear in the wrong place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00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Coordinate Systems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1" name="Picture 3"/>
          <p:cNvPicPr/>
          <p:nvPr/>
        </p:nvPicPr>
        <p:blipFill>
          <a:blip r:embed="rId2"/>
          <a:stretch/>
        </p:blipFill>
        <p:spPr>
          <a:xfrm>
            <a:off x="5953320" y="4656240"/>
            <a:ext cx="1806480" cy="2200320"/>
          </a:xfrm>
          <a:prstGeom prst="rect">
            <a:avLst/>
          </a:prstGeom>
          <a:ln>
            <a:noFill/>
          </a:ln>
        </p:spPr>
      </p:pic>
      <p:pic>
        <p:nvPicPr>
          <p:cNvPr id="452" name="Picture 4"/>
          <p:cNvPicPr/>
          <p:nvPr/>
        </p:nvPicPr>
        <p:blipFill>
          <a:blip r:embed="rId3"/>
          <a:stretch/>
        </p:blipFill>
        <p:spPr>
          <a:xfrm>
            <a:off x="7761240" y="4656240"/>
            <a:ext cx="1381320" cy="220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456480" y="1208160"/>
            <a:ext cx="8228160" cy="539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Latitude and Longitude (WGS 1984)    </a:t>
            </a:r>
            <a:r>
              <a:rPr lang="en-GB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EPSG = 4326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52°N 37’ 30.32’’ (52.6250)	1°E 14’ 2.05’’ (1.2339)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British National Grid (Eastings &amp; Northings)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Easting: 619301	Northing: 307416      </a:t>
            </a:r>
            <a:r>
              <a:rPr lang="en-GB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EPSG = 27700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Some data uses uses WGS84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LSOA use BNG (Eastings/Northings)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Need to convert between the two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468000" y="260640"/>
            <a:ext cx="8228160" cy="114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Coordinate Systems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5" name="Picture 7"/>
          <p:cNvPicPr/>
          <p:nvPr/>
        </p:nvPicPr>
        <p:blipFill>
          <a:blip r:embed="rId3"/>
          <a:srcRect l="51206" t="24477" r="6071" b="41682"/>
          <a:stretch/>
        </p:blipFill>
        <p:spPr>
          <a:xfrm>
            <a:off x="0" y="2616840"/>
            <a:ext cx="8568000" cy="4239720"/>
          </a:xfrm>
          <a:prstGeom prst="rect">
            <a:avLst/>
          </a:prstGeom>
          <a:ln w="9360">
            <a:noFill/>
          </a:ln>
        </p:spPr>
      </p:pic>
      <p:pic>
        <p:nvPicPr>
          <p:cNvPr id="456" name="Picture 8"/>
          <p:cNvPicPr/>
          <p:nvPr/>
        </p:nvPicPr>
        <p:blipFill>
          <a:blip r:embed="rId4"/>
          <a:stretch/>
        </p:blipFill>
        <p:spPr>
          <a:xfrm>
            <a:off x="6287040" y="3047400"/>
            <a:ext cx="2855520" cy="380916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53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53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453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1420200" y="16268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2127240" y="20152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2127240" y="12384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1425600" y="24098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2127240" y="27918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6"/>
          <p:cNvSpPr/>
          <p:nvPr/>
        </p:nvSpPr>
        <p:spPr>
          <a:xfrm>
            <a:off x="1420200" y="31863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7"/>
          <p:cNvSpPr/>
          <p:nvPr/>
        </p:nvSpPr>
        <p:spPr>
          <a:xfrm>
            <a:off x="2829960" y="24033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8"/>
          <p:cNvSpPr/>
          <p:nvPr/>
        </p:nvSpPr>
        <p:spPr>
          <a:xfrm>
            <a:off x="2127240" y="35686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9"/>
          <p:cNvSpPr/>
          <p:nvPr/>
        </p:nvSpPr>
        <p:spPr>
          <a:xfrm>
            <a:off x="720720" y="27918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66" name="Table 10"/>
          <p:cNvGraphicFramePr/>
          <p:nvPr/>
        </p:nvGraphicFramePr>
        <p:xfrm>
          <a:off x="6311880" y="236160"/>
          <a:ext cx="2562480" cy="6126480"/>
        </p:xfrm>
        <a:graphic>
          <a:graphicData uri="http://schemas.openxmlformats.org/drawingml/2006/table">
            <a:tbl>
              <a:tblPr/>
              <a:tblGrid>
                <a:gridCol w="887040"/>
                <a:gridCol w="1675440"/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7" name="Table 11"/>
          <p:cNvGraphicFramePr/>
          <p:nvPr/>
        </p:nvGraphicFramePr>
        <p:xfrm>
          <a:off x="4321800" y="214200"/>
          <a:ext cx="887040" cy="3931920"/>
        </p:xfrm>
        <a:graphic>
          <a:graphicData uri="http://schemas.openxmlformats.org/drawingml/2006/table">
            <a:tbl>
              <a:tblPr/>
              <a:tblGrid>
                <a:gridCol w="887040"/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68" name="CustomShape 12"/>
          <p:cNvSpPr/>
          <p:nvPr/>
        </p:nvSpPr>
        <p:spPr>
          <a:xfrm>
            <a:off x="1929240" y="5017320"/>
            <a:ext cx="11160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Polygons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13"/>
          <p:cNvSpPr/>
          <p:nvPr/>
        </p:nvSpPr>
        <p:spPr>
          <a:xfrm>
            <a:off x="4404600" y="4249080"/>
            <a:ext cx="6616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4"/>
          <p:cNvSpPr/>
          <p:nvPr/>
        </p:nvSpPr>
        <p:spPr>
          <a:xfrm>
            <a:off x="7229880" y="6296760"/>
            <a:ext cx="9252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Lookup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15"/>
          <p:cNvSpPr/>
          <p:nvPr/>
        </p:nvSpPr>
        <p:spPr>
          <a:xfrm>
            <a:off x="4961880" y="105084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2" name="CustomShape 16"/>
          <p:cNvSpPr/>
          <p:nvPr/>
        </p:nvSpPr>
        <p:spPr>
          <a:xfrm>
            <a:off x="4961880" y="143928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3" name="CustomShape 17"/>
          <p:cNvSpPr/>
          <p:nvPr/>
        </p:nvSpPr>
        <p:spPr>
          <a:xfrm>
            <a:off x="4961880" y="178092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4" name="CustomShape 18"/>
          <p:cNvSpPr/>
          <p:nvPr/>
        </p:nvSpPr>
        <p:spPr>
          <a:xfrm>
            <a:off x="4961880" y="219564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5" name="CustomShape 19"/>
          <p:cNvSpPr/>
          <p:nvPr/>
        </p:nvSpPr>
        <p:spPr>
          <a:xfrm>
            <a:off x="4961880" y="249768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6" name="CustomShape 20"/>
          <p:cNvSpPr/>
          <p:nvPr/>
        </p:nvSpPr>
        <p:spPr>
          <a:xfrm>
            <a:off x="4961880" y="2806200"/>
            <a:ext cx="1378800" cy="2990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7" name="CustomShape 21"/>
          <p:cNvSpPr/>
          <p:nvPr/>
        </p:nvSpPr>
        <p:spPr>
          <a:xfrm>
            <a:off x="4961880" y="323748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8" name="CustomShape 22"/>
          <p:cNvSpPr/>
          <p:nvPr/>
        </p:nvSpPr>
        <p:spPr>
          <a:xfrm>
            <a:off x="4961880" y="3644280"/>
            <a:ext cx="1243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9" name="CustomShape 23"/>
          <p:cNvSpPr/>
          <p:nvPr/>
        </p:nvSpPr>
        <p:spPr>
          <a:xfrm>
            <a:off x="4961880" y="4063680"/>
            <a:ext cx="1243800" cy="62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0" name="CustomShape 24"/>
          <p:cNvSpPr/>
          <p:nvPr/>
        </p:nvSpPr>
        <p:spPr>
          <a:xfrm>
            <a:off x="457200" y="274680"/>
            <a:ext cx="36255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25"/>
          <p:cNvSpPr/>
          <p:nvPr/>
        </p:nvSpPr>
        <p:spPr>
          <a:xfrm>
            <a:off x="185400" y="5792040"/>
            <a:ext cx="4710240" cy="75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Linked Data similar to Joining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2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More tomorrow, or ask me for details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1420200" y="82620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127240" y="12142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2127240" y="4377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1425600" y="16088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5"/>
          <p:cNvSpPr/>
          <p:nvPr/>
        </p:nvSpPr>
        <p:spPr>
          <a:xfrm>
            <a:off x="2127240" y="19911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1420200" y="238572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2829960" y="160272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8"/>
          <p:cNvSpPr/>
          <p:nvPr/>
        </p:nvSpPr>
        <p:spPr>
          <a:xfrm>
            <a:off x="2127240" y="276768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9"/>
          <p:cNvSpPr/>
          <p:nvPr/>
        </p:nvSpPr>
        <p:spPr>
          <a:xfrm>
            <a:off x="720720" y="19911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10"/>
          <p:cNvSpPr/>
          <p:nvPr/>
        </p:nvSpPr>
        <p:spPr>
          <a:xfrm>
            <a:off x="171360" y="402984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2" name="CustomShape 11"/>
          <p:cNvSpPr/>
          <p:nvPr/>
        </p:nvSpPr>
        <p:spPr>
          <a:xfrm>
            <a:off x="171360" y="488052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" name="CustomShape 12"/>
          <p:cNvSpPr/>
          <p:nvPr/>
        </p:nvSpPr>
        <p:spPr>
          <a:xfrm>
            <a:off x="171360" y="5742360"/>
            <a:ext cx="899640" cy="7754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" name="CustomShape 13"/>
          <p:cNvSpPr/>
          <p:nvPr/>
        </p:nvSpPr>
        <p:spPr>
          <a:xfrm>
            <a:off x="1374480" y="4241520"/>
            <a:ext cx="18626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Deprivation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14"/>
          <p:cNvSpPr/>
          <p:nvPr/>
        </p:nvSpPr>
        <p:spPr>
          <a:xfrm>
            <a:off x="1351080" y="5072040"/>
            <a:ext cx="22388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Average Deprivation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15"/>
          <p:cNvSpPr/>
          <p:nvPr/>
        </p:nvSpPr>
        <p:spPr>
          <a:xfrm>
            <a:off x="1375200" y="5959800"/>
            <a:ext cx="18075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 Deprivation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97" name="Table 16"/>
          <p:cNvGraphicFramePr/>
          <p:nvPr/>
        </p:nvGraphicFramePr>
        <p:xfrm>
          <a:off x="5030640" y="372240"/>
          <a:ext cx="2562480" cy="3935520"/>
        </p:xfrm>
        <a:graphic>
          <a:graphicData uri="http://schemas.openxmlformats.org/drawingml/2006/table">
            <a:tbl>
              <a:tblPr/>
              <a:tblGrid>
                <a:gridCol w="887040"/>
                <a:gridCol w="1675440"/>
              </a:tblGrid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15"/>
          <p:cNvPicPr/>
          <p:nvPr/>
        </p:nvPicPr>
        <p:blipFill>
          <a:blip r:embed="rId2"/>
          <a:stretch/>
        </p:blipFill>
        <p:spPr>
          <a:xfrm>
            <a:off x="0" y="0"/>
            <a:ext cx="9808200" cy="6861960"/>
          </a:xfrm>
          <a:prstGeom prst="rect">
            <a:avLst/>
          </a:prstGeom>
          <a:ln>
            <a:noFill/>
          </a:ln>
        </p:spPr>
      </p:pic>
      <p:sp>
        <p:nvSpPr>
          <p:cNvPr id="499" name="CustomShape 1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2"/>
          <p:cNvSpPr/>
          <p:nvPr/>
        </p:nvSpPr>
        <p:spPr>
          <a:xfrm>
            <a:off x="97560" y="695520"/>
            <a:ext cx="4663080" cy="60217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" name="CustomShape 3"/>
          <p:cNvSpPr/>
          <p:nvPr/>
        </p:nvSpPr>
        <p:spPr>
          <a:xfrm>
            <a:off x="4884480" y="695520"/>
            <a:ext cx="3800880" cy="22014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4868280" y="2959200"/>
            <a:ext cx="3800880" cy="37339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" name="CustomShape 5"/>
          <p:cNvSpPr/>
          <p:nvPr/>
        </p:nvSpPr>
        <p:spPr>
          <a:xfrm>
            <a:off x="469800" y="3484440"/>
            <a:ext cx="3767400" cy="2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console where you can type in commands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6"/>
          <p:cNvSpPr/>
          <p:nvPr/>
        </p:nvSpPr>
        <p:spPr>
          <a:xfrm>
            <a:off x="5440320" y="4416840"/>
            <a:ext cx="23594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Here will show either your files (the files tab) or your plots (the plots tab)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7"/>
          <p:cNvSpPr/>
          <p:nvPr/>
        </p:nvSpPr>
        <p:spPr>
          <a:xfrm>
            <a:off x="5230080" y="1484640"/>
            <a:ext cx="2343960" cy="2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lists the variables you have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Working Directory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8" name="CustomShape 3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uses a ‘working directory’ to store your files 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You might have a different one for each project / piece of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e.g. M:\Documents\GIS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setwd(“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  <a:hlinkClick r:id="rId2"/>
              </a:rPr>
              <a:t>M:/Documents/GIS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”)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/home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is the default but this won’t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/home/$username/GIS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457200" y="274680"/>
            <a:ext cx="405360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457200" y="1804680"/>
            <a:ext cx="8228160" cy="432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uses variables to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store information –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listed in your ‘workspace’ (top-right)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When you close R Studio, save workspace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house.prices &lt;- c(120,150,212, 99,199,299,159)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1" name="Picture 3"/>
          <p:cNvPicPr/>
          <p:nvPr/>
        </p:nvPicPr>
        <p:blipFill>
          <a:blip r:embed="rId2"/>
          <a:stretch/>
        </p:blipFill>
        <p:spPr>
          <a:xfrm>
            <a:off x="4622760" y="0"/>
            <a:ext cx="4519800" cy="26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house.prices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c(120,150,212,99,199,299,159)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house.prices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c(120,150,212,99,199,299,159)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house.prices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c(120,150,212,99,199,299,159)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will you get from the course?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57200" y="122652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Appropriate methods of visualizing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Basic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your own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Presentations etc. are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available online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Toilets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Fire Alarm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Breaks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7" name="Picture 3"/>
          <p:cNvPicPr/>
          <p:nvPr/>
        </p:nvPicPr>
        <p:blipFill>
          <a:blip r:embed="rId2"/>
          <a:stretch/>
        </p:blipFill>
        <p:spPr>
          <a:xfrm>
            <a:off x="4980240" y="2802240"/>
            <a:ext cx="4548240" cy="454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readShapeSpatial('meridian-2/			motorway_polyline’, proj4string =	CRS("+init=epsg:27700"))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See glossary for details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readShapeSpatial('meridian-2/			motorway_polyline’, proj4string =	CRS("+init=epsg:27700"))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See glossary for details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readShapeSpatial('meridian-2/			motorway_polyline’, proj4string =	CRS("+init=epsg:27700"))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See glossary for details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motorways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&lt;-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readShapeSpatial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('meridian-2/			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motorway_polyline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’, proj4string =	CRS("+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init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=epsg:27700"))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See glossary for details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1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readShapeSpatial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('meridian-2/			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motorway_polyline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’, proj4string =	CRS("+</a:t>
            </a:r>
            <a:r>
              <a:rPr lang="en-GB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init</a:t>
            </a:r>
            <a:r>
              <a:rPr lang="en-GB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=epsg:27700"))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959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readShapeSpatial</a:t>
            </a:r>
            <a:r>
              <a:rPr lang="en-GB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GB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’meridian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-2/	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motorway_polyline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’</a:t>
            </a:r>
          </a:p>
          <a:p>
            <a:pPr>
              <a:lnSpc>
                <a:spcPct val="100000"/>
              </a:lnSpc>
            </a:pP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, </a:t>
            </a:r>
          </a:p>
          <a:p>
            <a:pPr>
              <a:lnSpc>
                <a:spcPct val="100000"/>
              </a:lnSpc>
            </a:pP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proj4string =	CRS("+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init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=epsg:27700")</a:t>
            </a:r>
          </a:p>
          <a:p>
            <a:pPr>
              <a:lnSpc>
                <a:spcPct val="100000"/>
              </a:lnSpc>
            </a:pP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GB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1460378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readShapeSpatial</a:t>
            </a:r>
            <a:r>
              <a:rPr lang="en-GB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lang="en-GB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’</a:t>
            </a: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meridian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-2/	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motorway_polyline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’</a:t>
            </a:r>
          </a:p>
          <a:p>
            <a:pPr>
              <a:lnSpc>
                <a:spcPct val="100000"/>
              </a:lnSpc>
            </a:pP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,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proj4string =	</a:t>
            </a: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("+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init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=epsg:27700")</a:t>
            </a:r>
          </a:p>
          <a:p>
            <a:pPr>
              <a:lnSpc>
                <a:spcPct val="100000"/>
              </a:lnSpc>
            </a:pP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GB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5183886"/>
            <a:ext cx="1648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Function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69652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readShapeSpatial</a:t>
            </a: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lang="en-GB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’meridian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-2/	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motorway_polyline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’</a:t>
            </a: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, </a:t>
            </a: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proj4string </a:t>
            </a: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 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CRS("+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init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=epsg:27700")</a:t>
            </a: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168206"/>
            <a:ext cx="1948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Parameter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3250051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readShapeSpatial</a:t>
            </a: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</a:p>
          <a:p>
            <a:pPr>
              <a:lnSpc>
                <a:spcPct val="100000"/>
              </a:lnSpc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’meridian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-2/	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motorway_polyline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’</a:t>
            </a: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, </a:t>
            </a: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proj4string =	</a:t>
            </a:r>
            <a:r>
              <a:rPr lang="en-GB" sz="3200" b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CRS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("+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init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=epsg:27700")</a:t>
            </a:r>
          </a:p>
          <a:p>
            <a:pPr>
              <a:lnSpc>
                <a:spcPct val="100000"/>
              </a:lnSpc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5168206"/>
            <a:ext cx="1948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 smtClean="0"/>
              <a:t>Parameter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149442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motorways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&lt;-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readShapeSpatial</a:t>
            </a:r>
            <a:r>
              <a:rPr lang="en-GB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('meridian-2/			</a:t>
            </a:r>
            <a:r>
              <a:rPr lang="en-GB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motorway_polyline</a:t>
            </a:r>
            <a:r>
              <a:rPr lang="en-GB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’, proj4string =	CRS("+</a:t>
            </a:r>
            <a:r>
              <a:rPr lang="en-GB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init</a:t>
            </a:r>
            <a:r>
              <a:rPr lang="en-GB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=epsg:27700"))</a:t>
            </a:r>
            <a:endParaRPr lang="en-GB" sz="1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See glossary for details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 sensitive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Motorways ≠ motorways ≠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mOtOrWaYs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457200" y="1178640"/>
            <a:ext cx="8228160" cy="5538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9:45am - 10:15am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- 11am – Prac. 1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- 11:30am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11:45am - 12:30pm – Prac. 1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- 1:30pm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- 3:00pm – Practical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- 4pm/4:30pm – Practical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Formats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457200" y="1600200"/>
            <a:ext cx="841500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frames are like a table or spreadsheet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dataframe[rows,cols]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dataframe[1,]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 row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dataframe[,1]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first col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Practical Approach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457200" y="1417680"/>
            <a:ext cx="8228160" cy="470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(Primarily) self-led practical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Good to explore the options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Ask questions as we go through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Try things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 the help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?command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Typing out Code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457200" y="1106640"/>
            <a:ext cx="8228160" cy="50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u="sng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Log 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do I make you type out code?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Helps the learning process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Make you think about what the code does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10000"/>
              </a:lnSpc>
            </a:pPr>
            <a:r>
              <a:rPr lang="en-GB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(but you can copy/paste long bits)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1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Optional Exercises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 and Green post-its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Breaks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7" name="Picture 3"/>
          <p:cNvPicPr/>
          <p:nvPr/>
        </p:nvPicPr>
        <p:blipFill>
          <a:blip r:embed="rId2"/>
          <a:stretch/>
        </p:blipFill>
        <p:spPr>
          <a:xfrm>
            <a:off x="0" y="15840"/>
            <a:ext cx="9143280" cy="685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0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3280" cy="684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3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6" name="Picture 3"/>
          <p:cNvPicPr/>
          <p:nvPr/>
        </p:nvPicPr>
        <p:blipFill>
          <a:blip r:embed="rId2"/>
          <a:stretch/>
        </p:blipFill>
        <p:spPr>
          <a:xfrm>
            <a:off x="29880" y="0"/>
            <a:ext cx="9113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457200" y="273600"/>
            <a:ext cx="8228520" cy="114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2"/>
          <p:cNvSpPr/>
          <p:nvPr/>
        </p:nvSpPr>
        <p:spPr>
          <a:xfrm>
            <a:off x="457200" y="1604520"/>
            <a:ext cx="8228520" cy="39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9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3280" cy="6848280"/>
          </a:xfrm>
          <a:prstGeom prst="rect">
            <a:avLst/>
          </a:prstGeom>
          <a:ln>
            <a:noFill/>
          </a:ln>
        </p:spPr>
      </p:pic>
      <p:sp>
        <p:nvSpPr>
          <p:cNvPr id="550" name="CustomShape 3"/>
          <p:cNvSpPr/>
          <p:nvPr/>
        </p:nvSpPr>
        <p:spPr>
          <a:xfrm>
            <a:off x="457200" y="3151800"/>
            <a:ext cx="717840" cy="642240"/>
          </a:xfrm>
          <a:prstGeom prst="rect">
            <a:avLst/>
          </a:prstGeom>
          <a:noFill/>
          <a:ln w="22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Load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3" name="Picture 1"/>
          <p:cNvPicPr/>
          <p:nvPr/>
        </p:nvPicPr>
        <p:blipFill>
          <a:blip r:embed="rId2"/>
          <a:srcRect l="23901" t="33127" r="25987" b="2221"/>
          <a:stretch/>
        </p:blipFill>
        <p:spPr>
          <a:xfrm>
            <a:off x="0" y="1521360"/>
            <a:ext cx="6618960" cy="5335200"/>
          </a:xfrm>
          <a:prstGeom prst="rect">
            <a:avLst/>
          </a:prstGeom>
          <a:ln>
            <a:noFill/>
          </a:ln>
        </p:spPr>
      </p:pic>
      <p:pic>
        <p:nvPicPr>
          <p:cNvPr id="554" name="Picture 5"/>
          <p:cNvPicPr/>
          <p:nvPr/>
        </p:nvPicPr>
        <p:blipFill>
          <a:blip r:embed="rId3"/>
          <a:srcRect l="5001" t="7681" r="26123" b="21570"/>
          <a:stretch/>
        </p:blipFill>
        <p:spPr>
          <a:xfrm>
            <a:off x="1883520" y="1100160"/>
            <a:ext cx="7401600" cy="456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– 11:00am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– 11:30am – Prac. 1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11:30am – 12:00pm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12:30pm – Prac. 1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1:30pm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– 3:00pm – Prac. 2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</a:t>
            </a: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–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– 4pm/4:30pm – Prac. 2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– 11:00am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– 11:30am – Prac. 1 </a:t>
            </a: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11:30am – 12:00pm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12:30pm – Prac. 1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1:30pm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- 3:00pm – Prac. 2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4pm/4:30pm – Prac. 2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457200" y="1178640"/>
            <a:ext cx="822816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10:00am - 10:25am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10:25am - 11:15am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11:15am - 11:45am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11:45am - 12:30pm – Prac. 1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- 1:15pm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1:15pm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- 3:00pm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4pm/4:30pm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457200" y="1600200"/>
            <a:ext cx="3656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Colour in the values for Age (10 min)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 your choices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5" name="Picture 3"/>
          <p:cNvPicPr/>
          <p:nvPr/>
        </p:nvPicPr>
        <p:blipFill>
          <a:blip r:embed="rId2"/>
          <a:srcRect l="5931" t="6762" r="7386" b="7257"/>
          <a:stretch/>
        </p:blipFill>
        <p:spPr>
          <a:xfrm>
            <a:off x="4411800" y="1320480"/>
            <a:ext cx="3942000" cy="513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457200" y="1600200"/>
            <a:ext cx="3656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Colour in the values for Age (10 min)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Discuss your choices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Colours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Classes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8" name="Picture 4"/>
          <p:cNvPicPr/>
          <p:nvPr/>
        </p:nvPicPr>
        <p:blipFill>
          <a:blip r:embed="rId2"/>
          <a:srcRect l="5931" t="6762" r="7386" b="7257"/>
          <a:stretch/>
        </p:blipFill>
        <p:spPr>
          <a:xfrm>
            <a:off x="4411800" y="1320480"/>
            <a:ext cx="3942000" cy="513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457200" y="1108800"/>
            <a:ext cx="8228160" cy="470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Choropleth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maps have colours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 you choose the colours?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is this  important?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Output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470520" y="6436440"/>
            <a:ext cx="17467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colorbrewer.org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2" name="Picture 2"/>
          <p:cNvPicPr/>
          <p:nvPr/>
        </p:nvPicPr>
        <p:blipFill>
          <a:blip r:embed="rId2"/>
          <a:srcRect l="9465" t="12342" r="10817" b="6463"/>
          <a:stretch/>
        </p:blipFill>
        <p:spPr>
          <a:xfrm>
            <a:off x="2676960" y="2990160"/>
            <a:ext cx="6337080" cy="362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457200" y="1600200"/>
            <a:ext cx="385920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Choropleth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maps have classes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do you choose the classes?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is this  important?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rcRect l="50881"/>
          <a:stretch/>
        </p:blipFill>
        <p:spPr>
          <a:xfrm>
            <a:off x="4602600" y="1826280"/>
            <a:ext cx="3519000" cy="3630600"/>
          </a:xfrm>
          <a:prstGeom prst="rect">
            <a:avLst/>
          </a:prstGeom>
          <a:ln>
            <a:noFill/>
          </a:ln>
        </p:spPr>
      </p:pic>
      <p:sp>
        <p:nvSpPr>
          <p:cNvPr id="576" name="CustomShape 3"/>
          <p:cNvSpPr/>
          <p:nvPr/>
        </p:nvSpPr>
        <p:spPr>
          <a:xfrm>
            <a:off x="-305640" y="6437160"/>
            <a:ext cx="972324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© 2014 The Pennsylvania State University, https://www.e-education.psu.edu/geog486/l4_p7.html#classification_schemes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3759840" y="3244320"/>
            <a:ext cx="162324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9" name="Picture 4"/>
          <p:cNvPicPr/>
          <p:nvPr/>
        </p:nvPicPr>
        <p:blipFill>
          <a:blip r:embed="rId2"/>
          <a:stretch/>
        </p:blipFill>
        <p:spPr>
          <a:xfrm>
            <a:off x="2100600" y="1183320"/>
            <a:ext cx="4626720" cy="567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Picture 2"/>
          <p:cNvPicPr/>
          <p:nvPr/>
        </p:nvPicPr>
        <p:blipFill>
          <a:blip r:embed="rId2"/>
          <a:srcRect r="5229"/>
          <a:stretch/>
        </p:blipFill>
        <p:spPr>
          <a:xfrm>
            <a:off x="4032000" y="1192320"/>
            <a:ext cx="5110560" cy="5664240"/>
          </a:xfrm>
          <a:prstGeom prst="rect">
            <a:avLst/>
          </a:prstGeom>
          <a:ln>
            <a:noFill/>
          </a:ln>
        </p:spPr>
      </p:pic>
      <p:sp>
        <p:nvSpPr>
          <p:cNvPr id="581" name="CustomShape 1"/>
          <p:cNvSpPr/>
          <p:nvPr/>
        </p:nvSpPr>
        <p:spPr>
          <a:xfrm>
            <a:off x="457200" y="25236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2" name="Picture 4"/>
          <p:cNvPicPr/>
          <p:nvPr/>
        </p:nvPicPr>
        <p:blipFill>
          <a:blip r:embed="rId3"/>
          <a:stretch/>
        </p:blipFill>
        <p:spPr>
          <a:xfrm>
            <a:off x="0" y="1183320"/>
            <a:ext cx="4626720" cy="5673240"/>
          </a:xfrm>
          <a:prstGeom prst="rect">
            <a:avLst/>
          </a:prstGeom>
          <a:ln>
            <a:noFill/>
          </a:ln>
        </p:spPr>
      </p:pic>
      <p:sp>
        <p:nvSpPr>
          <p:cNvPr id="583" name="Line 2"/>
          <p:cNvSpPr/>
          <p:nvPr/>
        </p:nvSpPr>
        <p:spPr>
          <a:xfrm>
            <a:off x="1584720" y="2453040"/>
            <a:ext cx="360" cy="32893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4" name="Line 3"/>
          <p:cNvSpPr/>
          <p:nvPr/>
        </p:nvSpPr>
        <p:spPr>
          <a:xfrm>
            <a:off x="2019240" y="2453760"/>
            <a:ext cx="360" cy="3288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" name="Line 4"/>
          <p:cNvSpPr/>
          <p:nvPr/>
        </p:nvSpPr>
        <p:spPr>
          <a:xfrm>
            <a:off x="2290680" y="2464560"/>
            <a:ext cx="360" cy="3288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6" name="Line 5"/>
          <p:cNvSpPr/>
          <p:nvPr/>
        </p:nvSpPr>
        <p:spPr>
          <a:xfrm>
            <a:off x="2670480" y="2453760"/>
            <a:ext cx="360" cy="3288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7" name="Line 6"/>
          <p:cNvSpPr/>
          <p:nvPr/>
        </p:nvSpPr>
        <p:spPr>
          <a:xfrm>
            <a:off x="3051000" y="2454120"/>
            <a:ext cx="360" cy="3288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0" name="Picture 4"/>
          <p:cNvPicPr/>
          <p:nvPr/>
        </p:nvPicPr>
        <p:blipFill>
          <a:blip r:embed="rId2"/>
          <a:stretch/>
        </p:blipFill>
        <p:spPr>
          <a:xfrm>
            <a:off x="457200" y="1240920"/>
            <a:ext cx="7915680" cy="4163760"/>
          </a:xfrm>
          <a:prstGeom prst="rect">
            <a:avLst/>
          </a:prstGeom>
          <a:ln>
            <a:noFill/>
          </a:ln>
        </p:spPr>
      </p:pic>
      <p:sp>
        <p:nvSpPr>
          <p:cNvPr id="591" name="CustomShape 3"/>
          <p:cNvSpPr/>
          <p:nvPr/>
        </p:nvSpPr>
        <p:spPr>
          <a:xfrm>
            <a:off x="0" y="6212880"/>
            <a:ext cx="91425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http://www.directionsmag.com/entry/choropleth-mapping-with-exploratory-data-analysis/123579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6093000" y="5748480"/>
            <a:ext cx="30715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http://www.directionsmag.com/entry/choropleth-mapping-with-exploratory-data-analysis/123579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94" name="Picture 3"/>
          <p:cNvPicPr/>
          <p:nvPr/>
        </p:nvPicPr>
        <p:blipFill>
          <a:blip r:embed="rId2"/>
          <a:stretch/>
        </p:blipFill>
        <p:spPr>
          <a:xfrm>
            <a:off x="216360" y="133560"/>
            <a:ext cx="5853240" cy="3211560"/>
          </a:xfrm>
          <a:prstGeom prst="rect">
            <a:avLst/>
          </a:prstGeom>
          <a:ln>
            <a:noFill/>
          </a:ln>
        </p:spPr>
      </p:pic>
      <p:pic>
        <p:nvPicPr>
          <p:cNvPr id="595" name="Picture 6"/>
          <p:cNvPicPr/>
          <p:nvPr/>
        </p:nvPicPr>
        <p:blipFill>
          <a:blip r:embed="rId3"/>
          <a:stretch/>
        </p:blipFill>
        <p:spPr>
          <a:xfrm>
            <a:off x="216360" y="3346560"/>
            <a:ext cx="5853240" cy="2995920"/>
          </a:xfrm>
          <a:prstGeom prst="rect">
            <a:avLst/>
          </a:prstGeom>
          <a:ln>
            <a:noFill/>
          </a:ln>
        </p:spPr>
      </p:pic>
      <p:sp>
        <p:nvSpPr>
          <p:cNvPr id="596" name="CustomShape 3"/>
          <p:cNvSpPr/>
          <p:nvPr/>
        </p:nvSpPr>
        <p:spPr>
          <a:xfrm>
            <a:off x="6155280" y="1037880"/>
            <a:ext cx="298260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“equal sized data subsets”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CustomShape 4"/>
          <p:cNvSpPr/>
          <p:nvPr/>
        </p:nvSpPr>
        <p:spPr>
          <a:xfrm>
            <a:off x="6449040" y="3526560"/>
            <a:ext cx="2314440" cy="146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Breaks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reduce variance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within class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increase variance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between classes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What is GIS?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57200" y="116064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Turning (spatial) data into information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Using this information to answer questions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How have housing conditions changed in the past ten years?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6" name="Picture 4"/>
          <p:cNvPicPr/>
          <p:nvPr/>
        </p:nvPicPr>
        <p:blipFill>
          <a:blip r:embed="rId2"/>
          <a:stretch/>
        </p:blipFill>
        <p:spPr>
          <a:xfrm>
            <a:off x="785880" y="1974240"/>
            <a:ext cx="1539360" cy="1567800"/>
          </a:xfrm>
          <a:prstGeom prst="rect">
            <a:avLst/>
          </a:prstGeom>
          <a:ln>
            <a:noFill/>
          </a:ln>
        </p:spPr>
      </p:pic>
      <p:sp>
        <p:nvSpPr>
          <p:cNvPr id="297" name="CustomShape 3"/>
          <p:cNvSpPr/>
          <p:nvPr/>
        </p:nvSpPr>
        <p:spPr>
          <a:xfrm>
            <a:off x="0" y="6550200"/>
            <a:ext cx="9041040" cy="30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http://www.flickr.com/photos/dsleeter_2000/3097476532 &amp; ESRI Course “Teaching with GIS”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2753280" y="2478960"/>
            <a:ext cx="801360" cy="53712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99" name="Picture 9"/>
          <p:cNvPicPr/>
          <p:nvPr/>
        </p:nvPicPr>
        <p:blipFill>
          <a:blip r:embed="rId3"/>
          <a:srcRect t="29684"/>
          <a:stretch/>
        </p:blipFill>
        <p:spPr>
          <a:xfrm>
            <a:off x="3810600" y="1946160"/>
            <a:ext cx="4343760" cy="15958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2"/>
          <p:cNvSpPr/>
          <p:nvPr/>
        </p:nvSpPr>
        <p:spPr>
          <a:xfrm>
            <a:off x="6093000" y="5748480"/>
            <a:ext cx="307152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http://www.directionsmag.com/entry/choropleth-mapping-with-exploratory-data-analysis/123579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3"/>
          <p:cNvSpPr/>
          <p:nvPr/>
        </p:nvSpPr>
        <p:spPr>
          <a:xfrm>
            <a:off x="6483600" y="1878120"/>
            <a:ext cx="21186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Standard Deviation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1" name="Picture 1"/>
          <p:cNvPicPr/>
          <p:nvPr/>
        </p:nvPicPr>
        <p:blipFill>
          <a:blip r:embed="rId3"/>
          <a:stretch/>
        </p:blipFill>
        <p:spPr>
          <a:xfrm>
            <a:off x="216360" y="0"/>
            <a:ext cx="6132600" cy="3389400"/>
          </a:xfrm>
          <a:prstGeom prst="rect">
            <a:avLst/>
          </a:prstGeom>
          <a:ln>
            <a:noFill/>
          </a:ln>
        </p:spPr>
      </p:pic>
      <p:sp>
        <p:nvSpPr>
          <p:cNvPr id="602" name="CustomShape 4"/>
          <p:cNvSpPr/>
          <p:nvPr/>
        </p:nvSpPr>
        <p:spPr>
          <a:xfrm>
            <a:off x="1482480" y="3495960"/>
            <a:ext cx="2909520" cy="310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has: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fixed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equal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pretty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fisher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(from </a:t>
            </a: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?classIntervals</a:t>
            </a: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457200" y="381960"/>
            <a:ext cx="4037040" cy="574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do this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4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6920" cy="519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457200" y="381960"/>
            <a:ext cx="4037040" cy="574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do this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6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6920" cy="519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457200" y="381960"/>
            <a:ext cx="4037040" cy="574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do this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6920" cy="519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457200" y="381960"/>
            <a:ext cx="4037040" cy="574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do this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0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6920" cy="519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457200" y="381960"/>
            <a:ext cx="4037040" cy="574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do this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2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6920" cy="519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457200" y="274680"/>
            <a:ext cx="822816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4" name="Picture 1"/>
          <p:cNvPicPr/>
          <p:nvPr/>
        </p:nvPicPr>
        <p:blipFill>
          <a:blip r:embed="rId2"/>
          <a:stretch/>
        </p:blipFill>
        <p:spPr>
          <a:xfrm>
            <a:off x="5079600" y="1086120"/>
            <a:ext cx="4063680" cy="5771160"/>
          </a:xfrm>
          <a:prstGeom prst="rect">
            <a:avLst/>
          </a:prstGeom>
          <a:ln>
            <a:noFill/>
          </a:ln>
        </p:spPr>
      </p:pic>
      <p:pic>
        <p:nvPicPr>
          <p:cNvPr id="615" name="Picture 2"/>
          <p:cNvPicPr/>
          <p:nvPr/>
        </p:nvPicPr>
        <p:blipFill>
          <a:blip r:embed="rId3"/>
          <a:stretch/>
        </p:blipFill>
        <p:spPr>
          <a:xfrm>
            <a:off x="457200" y="1138320"/>
            <a:ext cx="2463480" cy="400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457200" y="274680"/>
            <a:ext cx="822816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7" name="Picture 4"/>
          <p:cNvPicPr/>
          <p:nvPr/>
        </p:nvPicPr>
        <p:blipFill>
          <a:blip r:embed="rId2"/>
          <a:srcRect b="50284"/>
          <a:stretch/>
        </p:blipFill>
        <p:spPr>
          <a:xfrm>
            <a:off x="0" y="1018800"/>
            <a:ext cx="4843800" cy="3419280"/>
          </a:xfrm>
          <a:prstGeom prst="rect">
            <a:avLst/>
          </a:prstGeom>
          <a:ln>
            <a:noFill/>
          </a:ln>
        </p:spPr>
      </p:pic>
      <p:pic>
        <p:nvPicPr>
          <p:cNvPr id="618" name="Picture 1"/>
          <p:cNvPicPr/>
          <p:nvPr/>
        </p:nvPicPr>
        <p:blipFill>
          <a:blip r:embed="rId2"/>
          <a:srcRect t="52356"/>
          <a:stretch/>
        </p:blipFill>
        <p:spPr>
          <a:xfrm>
            <a:off x="4222080" y="3528000"/>
            <a:ext cx="4921200" cy="3329280"/>
          </a:xfrm>
          <a:prstGeom prst="rect">
            <a:avLst/>
          </a:prstGeom>
          <a:ln>
            <a:noFill/>
          </a:ln>
        </p:spPr>
      </p:pic>
      <p:pic>
        <p:nvPicPr>
          <p:cNvPr id="619" name="Picture 3"/>
          <p:cNvPicPr/>
          <p:nvPr/>
        </p:nvPicPr>
        <p:blipFill>
          <a:blip r:embed="rId3"/>
          <a:stretch/>
        </p:blipFill>
        <p:spPr>
          <a:xfrm>
            <a:off x="6114240" y="1018800"/>
            <a:ext cx="3029040" cy="2492280"/>
          </a:xfrm>
          <a:prstGeom prst="rect">
            <a:avLst/>
          </a:prstGeom>
          <a:ln>
            <a:noFill/>
          </a:ln>
        </p:spPr>
      </p:pic>
      <p:sp>
        <p:nvSpPr>
          <p:cNvPr id="620" name="CustomShape 2"/>
          <p:cNvSpPr/>
          <p:nvPr/>
        </p:nvSpPr>
        <p:spPr>
          <a:xfrm>
            <a:off x="0" y="5703840"/>
            <a:ext cx="4571280" cy="100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http://www.markmonmonier.com/how_to_lie_with_maps_14880.htm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https://www.researchgate.net/publication/37420071_How_to_Lie_with_Maps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http://www.freeworldmaps.net/united-states/northeast/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457200" y="274680"/>
            <a:ext cx="822816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3373920" y="5970960"/>
            <a:ext cx="109152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Quantile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3"/>
          <p:cNvSpPr/>
          <p:nvPr/>
        </p:nvSpPr>
        <p:spPr>
          <a:xfrm>
            <a:off x="4735800" y="1139040"/>
            <a:ext cx="175140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Breaks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CustomShape 4"/>
          <p:cNvSpPr/>
          <p:nvPr/>
        </p:nvSpPr>
        <p:spPr>
          <a:xfrm>
            <a:off x="299880" y="396360"/>
            <a:ext cx="978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0-4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5" name="Picture 3"/>
          <p:cNvPicPr/>
          <p:nvPr/>
        </p:nvPicPr>
        <p:blipFill>
          <a:blip r:embed="rId2"/>
          <a:srcRect l="36786" t="27499" b="22482"/>
          <a:stretch/>
        </p:blipFill>
        <p:spPr>
          <a:xfrm>
            <a:off x="110880" y="1139040"/>
            <a:ext cx="4795920" cy="3840840"/>
          </a:xfrm>
          <a:prstGeom prst="rect">
            <a:avLst/>
          </a:prstGeom>
          <a:ln>
            <a:noFill/>
          </a:ln>
        </p:spPr>
      </p:pic>
      <p:pic>
        <p:nvPicPr>
          <p:cNvPr id="626" name="Picture 4"/>
          <p:cNvPicPr/>
          <p:nvPr/>
        </p:nvPicPr>
        <p:blipFill>
          <a:blip r:embed="rId3"/>
          <a:srcRect l="36786" t="26763" r="4493" b="22482"/>
          <a:stretch/>
        </p:blipFill>
        <p:spPr>
          <a:xfrm>
            <a:off x="4626000" y="2847600"/>
            <a:ext cx="4423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457200" y="274680"/>
            <a:ext cx="8228160" cy="86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2"/>
          <p:cNvSpPr/>
          <p:nvPr/>
        </p:nvSpPr>
        <p:spPr>
          <a:xfrm>
            <a:off x="3404880" y="5970960"/>
            <a:ext cx="10288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CustomShape 3"/>
          <p:cNvSpPr/>
          <p:nvPr/>
        </p:nvSpPr>
        <p:spPr>
          <a:xfrm>
            <a:off x="4766760" y="1139040"/>
            <a:ext cx="168876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Breaks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4"/>
          <p:cNvSpPr/>
          <p:nvPr/>
        </p:nvSpPr>
        <p:spPr>
          <a:xfrm>
            <a:off x="299880" y="396360"/>
            <a:ext cx="9784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0-4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1" name="Picture 3"/>
          <p:cNvPicPr/>
          <p:nvPr/>
        </p:nvPicPr>
        <p:blipFill>
          <a:blip r:embed="rId2"/>
          <a:srcRect l="36786" t="27499" r="3720" b="22482"/>
          <a:stretch/>
        </p:blipFill>
        <p:spPr>
          <a:xfrm>
            <a:off x="110880" y="1139040"/>
            <a:ext cx="4514040" cy="3840840"/>
          </a:xfrm>
          <a:prstGeom prst="rect">
            <a:avLst/>
          </a:prstGeom>
          <a:ln>
            <a:noFill/>
          </a:ln>
        </p:spPr>
      </p:pic>
      <p:pic>
        <p:nvPicPr>
          <p:cNvPr id="632" name="Picture 4"/>
          <p:cNvPicPr/>
          <p:nvPr/>
        </p:nvPicPr>
        <p:blipFill>
          <a:blip r:embed="rId3"/>
          <a:srcRect l="36786" t="26763" r="4493" b="22482"/>
          <a:stretch/>
        </p:blipFill>
        <p:spPr>
          <a:xfrm>
            <a:off x="4626000" y="2847600"/>
            <a:ext cx="4423320" cy="3868920"/>
          </a:xfrm>
          <a:prstGeom prst="rect">
            <a:avLst/>
          </a:prstGeom>
          <a:ln>
            <a:noFill/>
          </a:ln>
        </p:spPr>
      </p:pic>
      <p:pic>
        <p:nvPicPr>
          <p:cNvPr id="633" name="Picture 7"/>
          <p:cNvPicPr/>
          <p:nvPr/>
        </p:nvPicPr>
        <p:blipFill>
          <a:blip r:embed="rId2"/>
          <a:srcRect l="12879" t="21423" r="78899" b="71520"/>
          <a:stretch/>
        </p:blipFill>
        <p:spPr>
          <a:xfrm>
            <a:off x="362880" y="4273920"/>
            <a:ext cx="1320840" cy="1147680"/>
          </a:xfrm>
          <a:prstGeom prst="rect">
            <a:avLst/>
          </a:prstGeom>
          <a:ln>
            <a:noFill/>
          </a:ln>
        </p:spPr>
      </p:pic>
      <p:pic>
        <p:nvPicPr>
          <p:cNvPr id="634" name="Picture 8"/>
          <p:cNvPicPr/>
          <p:nvPr/>
        </p:nvPicPr>
        <p:blipFill>
          <a:blip r:embed="rId3"/>
          <a:srcRect l="13090" t="21347" r="78152" b="71657"/>
          <a:stretch/>
        </p:blipFill>
        <p:spPr>
          <a:xfrm>
            <a:off x="4978800" y="2268000"/>
            <a:ext cx="1519200" cy="122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Types of questions a GIS can answer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1" name="Picture 4"/>
          <p:cNvPicPr/>
          <p:nvPr/>
        </p:nvPicPr>
        <p:blipFill>
          <a:blip r:embed="rId3"/>
          <a:stretch/>
        </p:blipFill>
        <p:spPr>
          <a:xfrm>
            <a:off x="0" y="1640520"/>
            <a:ext cx="9101520" cy="3952440"/>
          </a:xfrm>
          <a:prstGeom prst="rect">
            <a:avLst/>
          </a:prstGeom>
          <a:ln>
            <a:noFill/>
          </a:ln>
        </p:spPr>
      </p:pic>
      <p:sp>
        <p:nvSpPr>
          <p:cNvPr id="302" name="CustomShape 2"/>
          <p:cNvSpPr/>
          <p:nvPr/>
        </p:nvSpPr>
        <p:spPr>
          <a:xfrm>
            <a:off x="2843280" y="6533640"/>
            <a:ext cx="3238560" cy="3038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Source: Kraak &amp; Ormeling (2003) p.7.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6" name="Picture 2"/>
          <p:cNvPicPr/>
          <p:nvPr/>
        </p:nvPicPr>
        <p:blipFill>
          <a:blip r:embed="rId2"/>
          <a:stretch/>
        </p:blipFill>
        <p:spPr>
          <a:xfrm>
            <a:off x="0" y="0"/>
            <a:ext cx="9001800" cy="8581680"/>
          </a:xfrm>
          <a:prstGeom prst="rect">
            <a:avLst/>
          </a:prstGeom>
          <a:ln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288360" y="988920"/>
            <a:ext cx="8228160" cy="42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http://www.flickr.com/photos/idvsolutions/6691496421/in/photostream/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40" name="Picture 2"/>
          <p:cNvPicPr/>
          <p:nvPr/>
        </p:nvPicPr>
        <p:blipFill>
          <a:blip r:embed="rId2"/>
          <a:srcRect l="3829" t="18170" r="1963" b="19781"/>
          <a:stretch/>
        </p:blipFill>
        <p:spPr>
          <a:xfrm>
            <a:off x="0" y="0"/>
            <a:ext cx="9142560" cy="6875640"/>
          </a:xfrm>
          <a:prstGeom prst="rect">
            <a:avLst/>
          </a:prstGeom>
          <a:ln>
            <a:noFill/>
          </a:ln>
        </p:spPr>
      </p:pic>
      <p:sp>
        <p:nvSpPr>
          <p:cNvPr id="641" name="CustomShape 3"/>
          <p:cNvSpPr/>
          <p:nvPr/>
        </p:nvSpPr>
        <p:spPr>
          <a:xfrm>
            <a:off x="0" y="6488640"/>
            <a:ext cx="6109560" cy="36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http://uxblog.idvsolutions.com/2011/10/telling-truth.html</a:t>
            </a:r>
            <a:endParaRPr lang="en-GB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Scripts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use scripts?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Easier to correct code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 easily re run sections of code, or all code if you need to start again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Good to enable you to reload data etc. if you move machines, or don’t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have your workspace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saved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4" name="Picture 3"/>
          <p:cNvPicPr/>
          <p:nvPr/>
        </p:nvPicPr>
        <p:blipFill>
          <a:blip r:embed="rId2"/>
          <a:srcRect r="50686" b="39568"/>
          <a:stretch/>
        </p:blipFill>
        <p:spPr>
          <a:xfrm>
            <a:off x="5586480" y="4155120"/>
            <a:ext cx="2856960" cy="244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46" name="Picture 2"/>
          <p:cNvPicPr/>
          <p:nvPr/>
        </p:nvPicPr>
        <p:blipFill>
          <a:blip r:embed="rId2"/>
          <a:stretch/>
        </p:blipFill>
        <p:spPr>
          <a:xfrm>
            <a:off x="7514640" y="5533920"/>
            <a:ext cx="1170720" cy="975240"/>
          </a:xfrm>
          <a:prstGeom prst="rect">
            <a:avLst/>
          </a:prstGeom>
          <a:ln>
            <a:noFill/>
          </a:ln>
        </p:spPr>
      </p:pic>
      <p:sp>
        <p:nvSpPr>
          <p:cNvPr id="647" name="CustomShape 2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48" name="Picture 7"/>
          <p:cNvPicPr/>
          <p:nvPr/>
        </p:nvPicPr>
        <p:blipFill>
          <a:blip r:embed="rId3"/>
          <a:stretch/>
        </p:blipFill>
        <p:spPr>
          <a:xfrm>
            <a:off x="468000" y="5733000"/>
            <a:ext cx="2876400" cy="722520"/>
          </a:xfrm>
          <a:prstGeom prst="rect">
            <a:avLst/>
          </a:prstGeom>
          <a:ln>
            <a:noFill/>
          </a:ln>
        </p:spPr>
      </p:pic>
      <p:sp>
        <p:nvSpPr>
          <p:cNvPr id="649" name="CustomShape 3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Link to survey: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0" name="Picture 1"/>
          <p:cNvPicPr/>
          <p:nvPr/>
        </p:nvPicPr>
        <p:blipFill>
          <a:blip r:embed="rId4"/>
          <a:stretch/>
        </p:blipFill>
        <p:spPr>
          <a:xfrm>
            <a:off x="0" y="0"/>
            <a:ext cx="9826200" cy="6874560"/>
          </a:xfrm>
          <a:prstGeom prst="rect">
            <a:avLst/>
          </a:prstGeom>
          <a:ln>
            <a:noFill/>
          </a:ln>
        </p:spPr>
      </p:pic>
      <p:sp>
        <p:nvSpPr>
          <p:cNvPr id="651" name="CustomShape 4"/>
          <p:cNvSpPr/>
          <p:nvPr/>
        </p:nvSpPr>
        <p:spPr>
          <a:xfrm>
            <a:off x="97560" y="4192920"/>
            <a:ext cx="4663080" cy="252468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5"/>
          <p:cNvSpPr/>
          <p:nvPr/>
        </p:nvSpPr>
        <p:spPr>
          <a:xfrm>
            <a:off x="97560" y="673560"/>
            <a:ext cx="4663080" cy="345276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6"/>
          <p:cNvSpPr/>
          <p:nvPr/>
        </p:nvSpPr>
        <p:spPr>
          <a:xfrm>
            <a:off x="4884480" y="695520"/>
            <a:ext cx="3800880" cy="22014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7"/>
          <p:cNvSpPr/>
          <p:nvPr/>
        </p:nvSpPr>
        <p:spPr>
          <a:xfrm>
            <a:off x="4884480" y="2983680"/>
            <a:ext cx="3800880" cy="37339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8"/>
          <p:cNvSpPr/>
          <p:nvPr/>
        </p:nvSpPr>
        <p:spPr>
          <a:xfrm>
            <a:off x="469800" y="4648320"/>
            <a:ext cx="3767400" cy="2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console where you can type in commands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9"/>
          <p:cNvSpPr/>
          <p:nvPr/>
        </p:nvSpPr>
        <p:spPr>
          <a:xfrm>
            <a:off x="5440320" y="4416840"/>
            <a:ext cx="2359440" cy="63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Here will show either your files (the files tab) or your plots (the plots tab)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10"/>
          <p:cNvSpPr/>
          <p:nvPr/>
        </p:nvSpPr>
        <p:spPr>
          <a:xfrm>
            <a:off x="5230080" y="1484640"/>
            <a:ext cx="2343960" cy="2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lists the variables you have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CustomShape 11"/>
          <p:cNvSpPr/>
          <p:nvPr/>
        </p:nvSpPr>
        <p:spPr>
          <a:xfrm>
            <a:off x="892440" y="1498680"/>
            <a:ext cx="2502720" cy="2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where you can write scripts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0" name="Picture 2"/>
          <p:cNvPicPr/>
          <p:nvPr/>
        </p:nvPicPr>
        <p:blipFill>
          <a:blip r:embed="rId2"/>
          <a:stretch/>
        </p:blipFill>
        <p:spPr>
          <a:xfrm>
            <a:off x="7514640" y="5533920"/>
            <a:ext cx="1170720" cy="975240"/>
          </a:xfrm>
          <a:prstGeom prst="rect">
            <a:avLst/>
          </a:prstGeom>
          <a:ln>
            <a:noFill/>
          </a:ln>
        </p:spPr>
      </p:pic>
      <p:sp>
        <p:nvSpPr>
          <p:cNvPr id="661" name="CustomShape 2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2" name="Picture 7"/>
          <p:cNvPicPr/>
          <p:nvPr/>
        </p:nvPicPr>
        <p:blipFill>
          <a:blip r:embed="rId3"/>
          <a:stretch/>
        </p:blipFill>
        <p:spPr>
          <a:xfrm>
            <a:off x="468000" y="5733000"/>
            <a:ext cx="2876400" cy="722520"/>
          </a:xfrm>
          <a:prstGeom prst="rect">
            <a:avLst/>
          </a:prstGeom>
          <a:ln>
            <a:noFill/>
          </a:ln>
        </p:spPr>
      </p:pic>
      <p:pic>
        <p:nvPicPr>
          <p:cNvPr id="663" name="Picture 1"/>
          <p:cNvPicPr/>
          <p:nvPr/>
        </p:nvPicPr>
        <p:blipFill>
          <a:blip r:embed="rId4"/>
          <a:srcRect b="12084"/>
          <a:stretch/>
        </p:blipFill>
        <p:spPr>
          <a:xfrm>
            <a:off x="0" y="-141120"/>
            <a:ext cx="8797320" cy="6997680"/>
          </a:xfrm>
          <a:prstGeom prst="rect">
            <a:avLst/>
          </a:prstGeom>
          <a:ln>
            <a:noFill/>
          </a:ln>
        </p:spPr>
      </p:pic>
      <p:sp>
        <p:nvSpPr>
          <p:cNvPr id="664" name="CustomShape 3"/>
          <p:cNvSpPr/>
          <p:nvPr/>
        </p:nvSpPr>
        <p:spPr>
          <a:xfrm>
            <a:off x="966240" y="3687480"/>
            <a:ext cx="3185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Ctrl-Enter to run line/selection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6" name="Picture 2"/>
          <p:cNvPicPr/>
          <p:nvPr/>
        </p:nvPicPr>
        <p:blipFill>
          <a:blip r:embed="rId2"/>
          <a:stretch/>
        </p:blipFill>
        <p:spPr>
          <a:xfrm>
            <a:off x="7514640" y="5533920"/>
            <a:ext cx="1170720" cy="975240"/>
          </a:xfrm>
          <a:prstGeom prst="rect">
            <a:avLst/>
          </a:prstGeom>
          <a:ln>
            <a:noFill/>
          </a:ln>
        </p:spPr>
      </p:pic>
      <p:sp>
        <p:nvSpPr>
          <p:cNvPr id="667" name="CustomShape 2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68" name="Picture 7"/>
          <p:cNvPicPr/>
          <p:nvPr/>
        </p:nvPicPr>
        <p:blipFill>
          <a:blip r:embed="rId3"/>
          <a:stretch/>
        </p:blipFill>
        <p:spPr>
          <a:xfrm>
            <a:off x="468000" y="5733000"/>
            <a:ext cx="2876400" cy="722520"/>
          </a:xfrm>
          <a:prstGeom prst="rect">
            <a:avLst/>
          </a:prstGeom>
          <a:ln>
            <a:noFill/>
          </a:ln>
        </p:spPr>
      </p:pic>
      <p:pic>
        <p:nvPicPr>
          <p:cNvPr id="669" name="Picture 1"/>
          <p:cNvPicPr/>
          <p:nvPr/>
        </p:nvPicPr>
        <p:blipFill>
          <a:blip r:embed="rId4"/>
          <a:srcRect b="12084"/>
          <a:stretch/>
        </p:blipFill>
        <p:spPr>
          <a:xfrm>
            <a:off x="0" y="-141120"/>
            <a:ext cx="8797320" cy="6997680"/>
          </a:xfrm>
          <a:prstGeom prst="rect">
            <a:avLst/>
          </a:prstGeom>
          <a:ln>
            <a:noFill/>
          </a:ln>
        </p:spPr>
      </p:pic>
      <p:sp>
        <p:nvSpPr>
          <p:cNvPr id="670" name="CustomShape 3"/>
          <p:cNvSpPr/>
          <p:nvPr/>
        </p:nvSpPr>
        <p:spPr>
          <a:xfrm>
            <a:off x="966240" y="3756600"/>
            <a:ext cx="3185280" cy="3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Working Directory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CustomShape 4"/>
          <p:cNvSpPr/>
          <p:nvPr/>
        </p:nvSpPr>
        <p:spPr>
          <a:xfrm>
            <a:off x="721080" y="4437360"/>
            <a:ext cx="2623320" cy="218880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Useful tips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Up arrow in the console shows you the previous command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History contains a history of all commands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Plot window has a back arrow, and an export option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Scripts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Tab completion, libraries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Code debugging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CustomShape 2"/>
          <p:cNvSpPr/>
          <p:nvPr/>
        </p:nvSpPr>
        <p:spPr>
          <a:xfrm>
            <a:off x="457200" y="1314360"/>
            <a:ext cx="8228160" cy="481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error messages can be cryptic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Remember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case sensitive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picky about , [ ] ( 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4400">
              <a:lnSpc>
                <a:spcPct val="11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typos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Error in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getinfo.shape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(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fn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) : Error opening SHP file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can’t find </a:t>
            </a:r>
            <a:r>
              <a:rPr lang="en-GB" sz="2800" b="0" i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shapefile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Error: could not find function "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readShapeSpatial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”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lang="en-GB" sz="28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can’t find function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1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See glossary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helpsheet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– and let me know what to add!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7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10:15am – 11:00am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11:00am – 11:30am – Prac. 1 </a:t>
            </a: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11:30am – 12:00pm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12:30pm – Prac. 1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12:30pm – 1:30pm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1:30pm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1:45pm - 3:00pm – Prac. 2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3:15pm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</a:t>
            </a: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4pm/4:30pm – Prac. 2 </a:t>
            </a: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0" name="CustomShape 3"/>
          <p:cNvSpPr/>
          <p:nvPr/>
        </p:nvSpPr>
        <p:spPr>
          <a:xfrm>
            <a:off x="6436080" y="6349680"/>
            <a:ext cx="1832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13113</TotalTime>
  <Words>4467</Words>
  <Application>Microsoft Macintosh PowerPoint</Application>
  <PresentationFormat>On-screen Show (4:3)</PresentationFormat>
  <Paragraphs>906</Paragraphs>
  <Slides>151</Slides>
  <Notes>16</Notes>
  <HiddenSlides>12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151</vt:i4>
      </vt:variant>
    </vt:vector>
  </HeadingPairs>
  <TitlesOfParts>
    <vt:vector size="158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Bearman</dc:creator>
  <dc:description/>
  <cp:lastModifiedBy>Nick Bearman</cp:lastModifiedBy>
  <cp:revision>227</cp:revision>
  <cp:lastPrinted>2016-03-02T15:03:21Z</cp:lastPrinted>
  <dcterms:created xsi:type="dcterms:W3CDTF">2014-07-02T09:19:05Z</dcterms:created>
  <dcterms:modified xsi:type="dcterms:W3CDTF">2017-02-01T14:44:58Z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8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128</vt:i4>
  </property>
</Properties>
</file>